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</p:sldIdLst>
  <p:sldSz cy="5143500" cx="9144000"/>
  <p:notesSz cx="6858000" cy="9144000"/>
  <p:embeddedFontLst>
    <p:embeddedFont>
      <p:font typeface="Montserrat"/>
      <p:regular r:id="rId161"/>
      <p:bold r:id="rId162"/>
      <p:italic r:id="rId163"/>
      <p:boldItalic r:id="rId164"/>
    </p:embeddedFont>
    <p:embeddedFont>
      <p:font typeface="Lato"/>
      <p:regular r:id="rId165"/>
      <p:bold r:id="rId166"/>
      <p:italic r:id="rId167"/>
      <p:boldItalic r:id="rId1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83CF8A-237D-4008-B270-95970481CC7F}">
  <a:tblStyle styleId="{B583CF8A-237D-4008-B270-95970481CC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Lato-regular.fntdata"/><Relationship Id="rId69" Type="http://schemas.openxmlformats.org/officeDocument/2006/relationships/slide" Target="slides/slide63.xml"/><Relationship Id="rId164" Type="http://schemas.openxmlformats.org/officeDocument/2006/relationships/font" Target="fonts/Montserrat-boldItalic.fntdata"/><Relationship Id="rId163" Type="http://schemas.openxmlformats.org/officeDocument/2006/relationships/font" Target="fonts/Montserrat-italic.fntdata"/><Relationship Id="rId162" Type="http://schemas.openxmlformats.org/officeDocument/2006/relationships/font" Target="fonts/Montserrat-bold.fntdata"/><Relationship Id="rId168" Type="http://schemas.openxmlformats.org/officeDocument/2006/relationships/font" Target="fonts/Lato-boldItalic.fntdata"/><Relationship Id="rId167" Type="http://schemas.openxmlformats.org/officeDocument/2006/relationships/font" Target="fonts/Lato-italic.fntdata"/><Relationship Id="rId166" Type="http://schemas.openxmlformats.org/officeDocument/2006/relationships/font" Target="fonts/Lato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Montserrat-regular.fntdata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2c018cb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2c018cb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525aa7e7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525aa7e7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74525aa7e7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74525aa7e7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4525aa7e7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4525aa7e7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74525aa7e7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74525aa7e7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4525aa7e7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74525aa7e7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4525aa7e7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74525aa7e7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74525aa7e7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74525aa7e7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525aa7e7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525aa7e7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4525aa7e7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4525aa7e7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74525aa7e7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74525aa7e7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2c018cb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2c018cb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4525aa7e7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4525aa7e7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525aa7e7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525aa7e7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74525aa7e7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74525aa7e7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74525aa7e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74525aa7e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74525aa7e7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74525aa7e7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74525aa7e7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74525aa7e7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4525aa7e7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4525aa7e7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74525aa7e7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74525aa7e7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4525aa7e7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4525aa7e7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74525aa7e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74525aa7e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b3b2e7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b3b2e7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74525aa7e7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74525aa7e7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74525aa7e7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74525aa7e7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74525aa7e7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74525aa7e7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4525aa7e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4525aa7e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74525aa7e7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74525aa7e7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74525aa7e7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74525aa7e7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74525aa7e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74525aa7e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4525aa7e7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4525aa7e7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4525aa7e7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4525aa7e7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4525aa7e7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4525aa7e7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4525983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4525983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4525aa7e7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4525aa7e7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74525aa7e7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74525aa7e7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74525aa7e7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74525aa7e7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74525aa7e7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74525aa7e7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74525aa7e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74525aa7e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4525aa7e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4525aa7e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747a41c8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747a41c8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73b4d24d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73b4d24d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3b4d24d4d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3b4d24d4d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73b4d24d4d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73b4d24d4d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4525983b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4525983b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3b4d24d4d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3b4d24d4d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4525aa7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4525aa7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74525aa7e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74525aa7e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74525aa7e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74525aa7e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74525aa7e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74525aa7e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4525aa7e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4525aa7e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74525aa7e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74525aa7e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74525aa7e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74525aa7e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74525aa7e7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74525aa7e7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72c018cb4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72c018cb4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3b4d24d4d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3b4d24d4d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74525aa7e7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74525aa7e7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74525aa7e7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74525aa7e7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4525aa7e7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4525aa7e7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74525aa7e7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74525aa7e7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74525aa7e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74525aa7e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3b4d24d4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3b4d24d4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47a41c8c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47a41c8c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4525aa7e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4525aa7e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7a41c8c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7a41c8c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718ae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718ae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4525aa7e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4525aa7e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525aa7e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525aa7e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4525aa7e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4525aa7e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4525aa7e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4525aa7e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47a41c8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47a41c8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525aa7e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525aa7e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4b3b2e7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4b3b2e7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2c018cb4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2c018cb4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2c018cb4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2c018cb4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37c5e33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37c5e33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b3b2e7a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b3b2e7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3b4d24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3b4d24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3b4d24d4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3b4d24d4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3b4d24d4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3b4d24d4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3b4d24d4d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3b4d24d4d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3b4d24d4d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3b4d24d4d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4525983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4525983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3b4d24d4d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3b4d24d4d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3b4d24d4d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3b4d24d4d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3b4d24d4d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3b4d24d4d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3b4d24d4d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3b4d24d4d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2718ae1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2718ae1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3b4d24d4d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3b4d24d4d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3b4d24d4d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3b4d24d4d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3b4d24d4d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3b4d24d4d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73b4d24d4d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73b4d24d4d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3b4d24d4d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3b4d24d4d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3b4d24d4d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3b4d24d4d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3b4d24d4d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3b4d24d4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4525aa7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4525aa7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3b4d24d4d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3b4d24d4d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3b4d24d4d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3b4d24d4d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718af41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718af4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Le framework Hadoop répond à ce besoins avec son architecture Maître-Esclave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MapReduce : pour automatiser le calcul en parallèle des données massives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La plupart des algorithmes de ML sont très itérative car chaque itération peut améliorer le résultat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fr" sz="1000">
                <a:latin typeface="Lato"/>
                <a:ea typeface="Lato"/>
                <a:cs typeface="Lato"/>
                <a:sym typeface="Lato"/>
              </a:rPr>
              <a:t>Une approche sur lequel chaque itération est écrite sur disque peut être long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3b4d24d4d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3b4d24d4d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3b4d24d4d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3b4d24d4d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3b4d24d4d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3b4d24d4d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4525aa7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4525aa7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73b4d24d4d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73b4d24d4d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4525aa7e7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4525aa7e7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74525aa7e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74525aa7e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74525aa7e7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74525aa7e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525aa7e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525aa7e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4525aa7e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4525aa7e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4b3b2e7a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4b3b2e7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525aa7e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525aa7e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74525aa7e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74525aa7e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4525aa7e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4525aa7e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74525aa7e7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74525aa7e7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74525aa7e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74525aa7e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4525aa7e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4525aa7e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74525aa7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74525aa7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4525aa7e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74525aa7e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4525aa7e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4525aa7e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525aa7e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525aa7e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2c018cb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2c018cb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525aa7e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525aa7e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4525aa7e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4525aa7e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477ec1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477ec1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7477ec18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7477ec18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47a41c8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47a41c8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73b4d24d4d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73b4d24d4d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525aa7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525aa7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73b4d24d4d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73b4d24d4d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747a41c8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747a41c8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47a41c8c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47a41c8c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2c018cb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2c018cb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47a41c8c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747a41c8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4525aa7e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4525aa7e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4525aa7e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4525aa7e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74525aa7e7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74525aa7e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47a41c8c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47a41c8c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4525aa7e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4525aa7e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74525aa7e7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74525aa7e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4525aa7e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4525aa7e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4525aa7e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4525aa7e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74525aa7e7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74525aa7e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b3b2e7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b3b2e7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74525aa7e7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74525aa7e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74525aa7e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74525aa7e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4525aa7e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74525aa7e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74525aa7e7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74525aa7e7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4525aa7e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4525aa7e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4525aa7e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4525aa7e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74525aa7e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74525aa7e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74525aa7e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74525aa7e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74525aa7e7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74525aa7e7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74525aa7e7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74525aa7e7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5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6.png"/><Relationship Id="rId4" Type="http://schemas.openxmlformats.org/officeDocument/2006/relationships/image" Target="../media/image14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45.png"/><Relationship Id="rId4" Type="http://schemas.openxmlformats.org/officeDocument/2006/relationships/image" Target="../media/image140.png"/><Relationship Id="rId5" Type="http://schemas.openxmlformats.org/officeDocument/2006/relationships/image" Target="../media/image14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63.png"/><Relationship Id="rId4" Type="http://schemas.openxmlformats.org/officeDocument/2006/relationships/image" Target="../media/image14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9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54.png"/><Relationship Id="rId4" Type="http://schemas.openxmlformats.org/officeDocument/2006/relationships/image" Target="../media/image16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54.png"/><Relationship Id="rId4" Type="http://schemas.openxmlformats.org/officeDocument/2006/relationships/image" Target="../media/image15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5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9.png"/><Relationship Id="rId4" Type="http://schemas.openxmlformats.org/officeDocument/2006/relationships/image" Target="../media/image16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5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6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9.png"/><Relationship Id="rId4" Type="http://schemas.openxmlformats.org/officeDocument/2006/relationships/image" Target="../media/image16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7.png"/><Relationship Id="rId4" Type="http://schemas.openxmlformats.org/officeDocument/2006/relationships/image" Target="../media/image17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80.png"/><Relationship Id="rId4" Type="http://schemas.openxmlformats.org/officeDocument/2006/relationships/image" Target="../media/image17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7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8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95.png"/><Relationship Id="rId4" Type="http://schemas.openxmlformats.org/officeDocument/2006/relationships/image" Target="../media/image18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83.png"/><Relationship Id="rId4" Type="http://schemas.openxmlformats.org/officeDocument/2006/relationships/image" Target="../media/image18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8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9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8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89.png"/><Relationship Id="rId4" Type="http://schemas.openxmlformats.org/officeDocument/2006/relationships/image" Target="../media/image19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99.png"/><Relationship Id="rId4" Type="http://schemas.openxmlformats.org/officeDocument/2006/relationships/image" Target="../media/image3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9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9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9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9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Relationship Id="rId4" Type="http://schemas.openxmlformats.org/officeDocument/2006/relationships/image" Target="../media/image9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Relationship Id="rId4" Type="http://schemas.openxmlformats.org/officeDocument/2006/relationships/image" Target="../media/image9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8.pn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2.png"/><Relationship Id="rId4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Relationship Id="rId5" Type="http://schemas.openxmlformats.org/officeDocument/2006/relationships/image" Target="../media/image10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5" Type="http://schemas.openxmlformats.org/officeDocument/2006/relationships/image" Target="../media/image9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7.png"/><Relationship Id="rId4" Type="http://schemas.openxmlformats.org/officeDocument/2006/relationships/image" Target="../media/image13.png"/><Relationship Id="rId5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3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4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0.png"/><Relationship Id="rId4" Type="http://schemas.openxmlformats.org/officeDocument/2006/relationships/image" Target="../media/image107.png"/><Relationship Id="rId5" Type="http://schemas.openxmlformats.org/officeDocument/2006/relationships/image" Target="../media/image1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5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png"/><Relationship Id="rId4" Type="http://schemas.openxmlformats.org/officeDocument/2006/relationships/image" Target="../media/image108.png"/><Relationship Id="rId5" Type="http://schemas.openxmlformats.org/officeDocument/2006/relationships/image" Target="../media/image1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6.png"/><Relationship Id="rId4" Type="http://schemas.openxmlformats.org/officeDocument/2006/relationships/image" Target="../media/image1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2.png"/><Relationship Id="rId4" Type="http://schemas.openxmlformats.org/officeDocument/2006/relationships/image" Target="../media/image115.png"/><Relationship Id="rId5" Type="http://schemas.openxmlformats.org/officeDocument/2006/relationships/image" Target="../media/image11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4.png"/><Relationship Id="rId4" Type="http://schemas.openxmlformats.org/officeDocument/2006/relationships/image" Target="../media/image12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3.png"/><Relationship Id="rId4" Type="http://schemas.openxmlformats.org/officeDocument/2006/relationships/image" Target="../media/image1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5.png"/><Relationship Id="rId4" Type="http://schemas.openxmlformats.org/officeDocument/2006/relationships/image" Target="../media/image12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1.png"/><Relationship Id="rId4" Type="http://schemas.openxmlformats.org/officeDocument/2006/relationships/image" Target="../media/image134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34300" y="1578400"/>
            <a:ext cx="5520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Projet 2: réalisation de calcul distribuée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RASAMBATRA Freonel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OpenClassroom</a:t>
            </a:r>
            <a:endParaRPr sz="2500"/>
          </a:p>
        </p:txBody>
      </p:sp>
      <p:sp>
        <p:nvSpPr>
          <p:cNvPr id="136" name="Google Shape;136;p13"/>
          <p:cNvSpPr txBox="1"/>
          <p:nvPr/>
        </p:nvSpPr>
        <p:spPr>
          <a:xfrm>
            <a:off x="2984950" y="345375"/>
            <a:ext cx="4699500" cy="690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Parcours Data architect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102875"/>
            <a:ext cx="85206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3.a) </a:t>
            </a:r>
            <a:r>
              <a:rPr b="1" lang="fr"/>
              <a:t>Présentation</a:t>
            </a:r>
            <a:r>
              <a:rPr b="1" lang="fr"/>
              <a:t> du programme: OPTION 2</a:t>
            </a:r>
            <a:endParaRPr b="1"/>
          </a:p>
        </p:txBody>
      </p:sp>
      <p:sp>
        <p:nvSpPr>
          <p:cNvPr id="214" name="Google Shape;214;p22"/>
          <p:cNvSpPr/>
          <p:nvPr/>
        </p:nvSpPr>
        <p:spPr>
          <a:xfrm>
            <a:off x="311700" y="2047800"/>
            <a:ext cx="1005300" cy="104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filename in dir en Json/jpg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2423700" y="1221900"/>
            <a:ext cx="10053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Json</a:t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2370225" y="2852500"/>
            <a:ext cx="10053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Json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4372700" y="871700"/>
            <a:ext cx="10053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(label, feature)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4372700" y="1833925"/>
            <a:ext cx="10053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(label, feature)</a:t>
            </a:r>
            <a:endParaRPr/>
          </a:p>
        </p:txBody>
      </p:sp>
      <p:cxnSp>
        <p:nvCxnSpPr>
          <p:cNvPr id="219" name="Google Shape;219;p22"/>
          <p:cNvCxnSpPr>
            <a:stCxn id="214" idx="3"/>
            <a:endCxn id="215" idx="1"/>
          </p:cNvCxnSpPr>
          <p:nvPr/>
        </p:nvCxnSpPr>
        <p:spPr>
          <a:xfrm flipH="1" rot="10800000">
            <a:off x="1317000" y="1634850"/>
            <a:ext cx="1106700" cy="936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2"/>
          <p:cNvCxnSpPr>
            <a:stCxn id="214" idx="3"/>
            <a:endCxn id="216" idx="1"/>
          </p:cNvCxnSpPr>
          <p:nvPr/>
        </p:nvCxnSpPr>
        <p:spPr>
          <a:xfrm>
            <a:off x="1317000" y="2571750"/>
            <a:ext cx="1053300" cy="693600"/>
          </a:xfrm>
          <a:prstGeom prst="bentConnector3">
            <a:avLst>
              <a:gd fmla="val 55675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2"/>
          <p:cNvCxnSpPr>
            <a:stCxn id="215" idx="3"/>
            <a:endCxn id="218" idx="1"/>
          </p:cNvCxnSpPr>
          <p:nvPr/>
        </p:nvCxnSpPr>
        <p:spPr>
          <a:xfrm>
            <a:off x="3429000" y="1634850"/>
            <a:ext cx="943800" cy="612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2"/>
          <p:cNvCxnSpPr>
            <a:stCxn id="215" idx="3"/>
            <a:endCxn id="217" idx="1"/>
          </p:cNvCxnSpPr>
          <p:nvPr/>
        </p:nvCxnSpPr>
        <p:spPr>
          <a:xfrm flipH="1" rot="10800000">
            <a:off x="3429000" y="1284750"/>
            <a:ext cx="943800" cy="350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2"/>
          <p:cNvCxnSpPr>
            <a:stCxn id="217" idx="3"/>
          </p:cNvCxnSpPr>
          <p:nvPr/>
        </p:nvCxnSpPr>
        <p:spPr>
          <a:xfrm>
            <a:off x="5378000" y="1284650"/>
            <a:ext cx="1701000" cy="2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2"/>
          <p:cNvCxnSpPr>
            <a:stCxn id="218" idx="3"/>
          </p:cNvCxnSpPr>
          <p:nvPr/>
        </p:nvCxnSpPr>
        <p:spPr>
          <a:xfrm>
            <a:off x="5378000" y="2246875"/>
            <a:ext cx="1658100" cy="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25" name="Google Shape;225;p22"/>
          <p:cNvSpPr/>
          <p:nvPr/>
        </p:nvSpPr>
        <p:spPr>
          <a:xfrm>
            <a:off x="7379775" y="791375"/>
            <a:ext cx="1701000" cy="22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RDD: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(label, features)</a:t>
            </a:r>
            <a:endParaRPr/>
          </a:p>
        </p:txBody>
      </p:sp>
      <p:cxnSp>
        <p:nvCxnSpPr>
          <p:cNvPr id="226" name="Google Shape;226;p22"/>
          <p:cNvCxnSpPr/>
          <p:nvPr/>
        </p:nvCxnSpPr>
        <p:spPr>
          <a:xfrm flipH="1">
            <a:off x="6603150" y="791375"/>
            <a:ext cx="10800" cy="37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7" name="Google Shape;227;p22"/>
          <p:cNvSpPr txBox="1"/>
          <p:nvPr/>
        </p:nvSpPr>
        <p:spPr>
          <a:xfrm>
            <a:off x="5881350" y="4534175"/>
            <a:ext cx="1604100" cy="35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persist()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7379775" y="3265350"/>
            <a:ext cx="1701000" cy="110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de tous les labels</a:t>
            </a:r>
            <a:endParaRPr/>
          </a:p>
        </p:txBody>
      </p:sp>
      <p:cxnSp>
        <p:nvCxnSpPr>
          <p:cNvPr id="229" name="Google Shape;229;p22"/>
          <p:cNvCxnSpPr>
            <a:stCxn id="217" idx="3"/>
            <a:endCxn id="228" idx="1"/>
          </p:cNvCxnSpPr>
          <p:nvPr/>
        </p:nvCxnSpPr>
        <p:spPr>
          <a:xfrm>
            <a:off x="5378000" y="1284650"/>
            <a:ext cx="2001900" cy="25314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2"/>
          <p:cNvCxnSpPr>
            <a:stCxn id="218" idx="3"/>
            <a:endCxn id="228" idx="1"/>
          </p:cNvCxnSpPr>
          <p:nvPr/>
        </p:nvCxnSpPr>
        <p:spPr>
          <a:xfrm>
            <a:off x="5378000" y="2246875"/>
            <a:ext cx="2001900" cy="15693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2"/>
          <p:cNvSpPr txBox="1"/>
          <p:nvPr/>
        </p:nvSpPr>
        <p:spPr>
          <a:xfrm>
            <a:off x="1429050" y="791375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5747900" y="1483825"/>
            <a:ext cx="727800" cy="350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Action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3486300" y="863013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5110850" y="2796150"/>
            <a:ext cx="20019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Renvoyer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les label en liste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distinct().collect()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3172725" y="4695575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RDD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1206000" y="3265350"/>
            <a:ext cx="829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filter()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3486250" y="2076475"/>
            <a:ext cx="829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map</a:t>
            </a:r>
            <a:r>
              <a:rPr b="1" lang="fr">
                <a:solidFill>
                  <a:srgbClr val="FFFFFF"/>
                </a:solidFill>
              </a:rPr>
              <a:t>()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76" name="Google Shape;1076;p112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7" name="Google Shape;10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839203" cy="323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1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83" name="Google Shape;1083;p113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4" name="Google Shape;10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5" y="1321600"/>
            <a:ext cx="8660345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1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90" name="Google Shape;1090;p114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1" name="Google Shape;109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300450"/>
            <a:ext cx="7432540" cy="35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97" name="Google Shape;1097;p115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8" name="Google Shape;109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300450"/>
            <a:ext cx="7159078" cy="35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04" name="Google Shape;1104;p116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5" name="Google Shape;110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000" y="1246825"/>
            <a:ext cx="53149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75" y="3160100"/>
            <a:ext cx="5190575" cy="17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12" name="Google Shape;1112;p117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3" name="Google Shape;111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300" y="1029200"/>
            <a:ext cx="27622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825"/>
            <a:ext cx="53816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75" y="3179175"/>
            <a:ext cx="25050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1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21" name="Google Shape;1121;p118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2" name="Google Shape;112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775" y="1103200"/>
            <a:ext cx="3396100" cy="2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75" y="1251213"/>
            <a:ext cx="3044914" cy="21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1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29" name="Google Shape;1129;p119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0" name="Google Shape;113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839199" cy="296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36" name="Google Shape;1136;p120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7" name="Google Shape;113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839199" cy="291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43" name="Google Shape;1143;p121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4" name="Google Shape;114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839198" cy="205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311700" y="122850"/>
            <a:ext cx="85206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3.a) Différence entre One-vs-All et One-vs-One: </a:t>
            </a:r>
            <a:endParaRPr b="1"/>
          </a:p>
        </p:txBody>
      </p:sp>
      <p:sp>
        <p:nvSpPr>
          <p:cNvPr id="243" name="Google Shape;243;p23"/>
          <p:cNvSpPr/>
          <p:nvPr/>
        </p:nvSpPr>
        <p:spPr>
          <a:xfrm>
            <a:off x="1824850" y="1268600"/>
            <a:ext cx="11067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LabelPoint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(1, [x…]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1824850" y="2874000"/>
            <a:ext cx="11067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LabelPoint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(0, [x…]</a:t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7912200" y="2475750"/>
            <a:ext cx="11664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{‘nb_Train’, Precision}</a:t>
            </a:r>
            <a:endParaRPr/>
          </a:p>
        </p:txBody>
      </p:sp>
      <p:cxnSp>
        <p:nvCxnSpPr>
          <p:cNvPr id="246" name="Google Shape;246;p23"/>
          <p:cNvCxnSpPr>
            <a:stCxn id="247" idx="3"/>
            <a:endCxn id="243" idx="1"/>
          </p:cNvCxnSpPr>
          <p:nvPr/>
        </p:nvCxnSpPr>
        <p:spPr>
          <a:xfrm flipH="1" rot="10800000">
            <a:off x="908850" y="1681650"/>
            <a:ext cx="915900" cy="8901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3"/>
          <p:cNvCxnSpPr>
            <a:stCxn id="247" idx="3"/>
            <a:endCxn id="244" idx="1"/>
          </p:cNvCxnSpPr>
          <p:nvPr/>
        </p:nvCxnSpPr>
        <p:spPr>
          <a:xfrm>
            <a:off x="908850" y="2571750"/>
            <a:ext cx="915900" cy="7152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3"/>
          <p:cNvCxnSpPr>
            <a:stCxn id="250" idx="3"/>
            <a:endCxn id="251" idx="1"/>
          </p:cNvCxnSpPr>
          <p:nvPr/>
        </p:nvCxnSpPr>
        <p:spPr>
          <a:xfrm flipH="1" rot="10800000">
            <a:off x="4286475" y="1873675"/>
            <a:ext cx="248100" cy="616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3"/>
          <p:cNvCxnSpPr>
            <a:stCxn id="253" idx="3"/>
            <a:endCxn id="245" idx="1"/>
          </p:cNvCxnSpPr>
          <p:nvPr/>
        </p:nvCxnSpPr>
        <p:spPr>
          <a:xfrm>
            <a:off x="7614500" y="1873575"/>
            <a:ext cx="297600" cy="10152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47" name="Google Shape;247;p23"/>
          <p:cNvSpPr/>
          <p:nvPr/>
        </p:nvSpPr>
        <p:spPr>
          <a:xfrm>
            <a:off x="150" y="1443600"/>
            <a:ext cx="908700" cy="22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RDD: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(label, features)</a:t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4572000" y="3002275"/>
            <a:ext cx="12552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</a:t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6296300" y="1052325"/>
            <a:ext cx="1318200" cy="16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SVMWithSGD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.train()</a:t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3179775" y="1052275"/>
            <a:ext cx="1106700" cy="287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(RDD)</a:t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4534700" y="1052325"/>
            <a:ext cx="1255200" cy="16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</a:t>
            </a:r>
            <a:endParaRPr/>
          </a:p>
        </p:txBody>
      </p:sp>
      <p:cxnSp>
        <p:nvCxnSpPr>
          <p:cNvPr id="255" name="Google Shape;255;p23"/>
          <p:cNvCxnSpPr>
            <a:stCxn id="250" idx="3"/>
            <a:endCxn id="254" idx="1"/>
          </p:cNvCxnSpPr>
          <p:nvPr/>
        </p:nvCxnSpPr>
        <p:spPr>
          <a:xfrm>
            <a:off x="4286475" y="2490475"/>
            <a:ext cx="285600" cy="924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3"/>
          <p:cNvCxnSpPr>
            <a:stCxn id="243" idx="3"/>
            <a:endCxn id="250" idx="1"/>
          </p:cNvCxnSpPr>
          <p:nvPr/>
        </p:nvCxnSpPr>
        <p:spPr>
          <a:xfrm>
            <a:off x="2931550" y="1681550"/>
            <a:ext cx="248100" cy="808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3"/>
          <p:cNvCxnSpPr>
            <a:stCxn id="244" idx="3"/>
            <a:endCxn id="250" idx="1"/>
          </p:cNvCxnSpPr>
          <p:nvPr/>
        </p:nvCxnSpPr>
        <p:spPr>
          <a:xfrm flipH="1" rot="10800000">
            <a:off x="2931550" y="2490450"/>
            <a:ext cx="248100" cy="796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3"/>
          <p:cNvCxnSpPr>
            <a:stCxn id="251" idx="3"/>
            <a:endCxn id="253" idx="1"/>
          </p:cNvCxnSpPr>
          <p:nvPr/>
        </p:nvCxnSpPr>
        <p:spPr>
          <a:xfrm>
            <a:off x="5789900" y="1873575"/>
            <a:ext cx="5064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3"/>
          <p:cNvCxnSpPr>
            <a:stCxn id="254" idx="3"/>
            <a:endCxn id="245" idx="1"/>
          </p:cNvCxnSpPr>
          <p:nvPr/>
        </p:nvCxnSpPr>
        <p:spPr>
          <a:xfrm flipH="1" rot="10800000">
            <a:off x="5827200" y="2888725"/>
            <a:ext cx="2085000" cy="5265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260" name="Google Shape;260;p23"/>
          <p:cNvSpPr txBox="1"/>
          <p:nvPr/>
        </p:nvSpPr>
        <p:spPr>
          <a:xfrm>
            <a:off x="952200" y="918500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2691550" y="635425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4077400" y="635425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7684425" y="1052275"/>
            <a:ext cx="727800" cy="350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Action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5566825" y="4135625"/>
            <a:ext cx="1166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persist()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65" name="Google Shape;265;p23"/>
          <p:cNvCxnSpPr/>
          <p:nvPr/>
        </p:nvCxnSpPr>
        <p:spPr>
          <a:xfrm flipH="1">
            <a:off x="6087888" y="700350"/>
            <a:ext cx="10800" cy="37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6" name="Google Shape;266;p23"/>
          <p:cNvSpPr txBox="1"/>
          <p:nvPr/>
        </p:nvSpPr>
        <p:spPr>
          <a:xfrm>
            <a:off x="3172725" y="4695575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RDD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782600" y="3643150"/>
            <a:ext cx="16041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OVA: 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map()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OVO: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filter() puis map()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5439525" y="4627475"/>
            <a:ext cx="37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Précision = nb prédiction correcte / nb de data du Training set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50" name="Google Shape;1150;p122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1" name="Google Shape;115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50" y="1246825"/>
            <a:ext cx="7400178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57" name="Google Shape;1157;p123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8" name="Google Shape;115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51535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2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64" name="Google Shape;1164;p124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5" name="Google Shape;116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8839198" cy="136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2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71" name="Google Shape;1171;p125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2" name="Google Shape;117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25"/>
            <a:ext cx="8839200" cy="112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6362"/>
            <a:ext cx="8136537" cy="246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79" name="Google Shape;1179;p126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0" name="Google Shape;118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25"/>
            <a:ext cx="8839200" cy="112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2712"/>
            <a:ext cx="82677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2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87" name="Google Shape;1187;p127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8" name="Google Shape;118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25" y="1189525"/>
            <a:ext cx="7715425" cy="38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2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194" name="Google Shape;1194;p128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5" name="Google Shape;119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770" y="1103200"/>
            <a:ext cx="1970698" cy="35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4250"/>
            <a:ext cx="6161970" cy="217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2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02" name="Google Shape;1202;p129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3" name="Google Shape;12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225"/>
            <a:ext cx="5984020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09" name="Google Shape;1209;p130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0" name="Google Shape;121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175"/>
            <a:ext cx="8839199" cy="17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16" name="Google Shape;1216;p131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7" name="Google Shape;121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575"/>
            <a:ext cx="8839199" cy="338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915125" y="220692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3.b ) Différents programmes possibles</a:t>
            </a:r>
            <a:endParaRPr b="1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3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23" name="Google Shape;1223;p132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4" name="Google Shape;12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275" y="1246825"/>
            <a:ext cx="5757313" cy="35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3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30" name="Google Shape;1230;p133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1" name="Google Shape;123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5" y="1246825"/>
            <a:ext cx="8044220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3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37" name="Google Shape;1237;p134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8" name="Google Shape;123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5" y="1246825"/>
            <a:ext cx="8385374" cy="35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44" name="Google Shape;1244;p135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5" name="Google Shape;124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75" y="1052523"/>
            <a:ext cx="5577525" cy="25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83498"/>
            <a:ext cx="7461254" cy="120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3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52" name="Google Shape;1252;p136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3" name="Google Shape;125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7525"/>
            <a:ext cx="8839203" cy="305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3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59" name="Google Shape;1259;p13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0" name="Google Shape;126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0" y="856475"/>
            <a:ext cx="8448299" cy="41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3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66" name="Google Shape;1266;p138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7" name="Google Shape;126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975" y="653725"/>
            <a:ext cx="65817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38" y="3563925"/>
            <a:ext cx="80867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74" name="Google Shape;1274;p139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5" name="Google Shape;127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925" y="1312875"/>
            <a:ext cx="621982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3711063"/>
            <a:ext cx="81724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4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82" name="Google Shape;1282;p140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3" name="Google Shape;128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13" y="1893350"/>
            <a:ext cx="83343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063" y="799900"/>
            <a:ext cx="24479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4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90" name="Google Shape;1290;p141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1" name="Google Shape;129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3375"/>
            <a:ext cx="7516677" cy="37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25"/>
          <p:cNvCxnSpPr/>
          <p:nvPr/>
        </p:nvCxnSpPr>
        <p:spPr>
          <a:xfrm flipH="1">
            <a:off x="2726000" y="980500"/>
            <a:ext cx="24600" cy="3495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6080950" y="949750"/>
            <a:ext cx="4500" cy="3556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712500" y="284750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281" name="Google Shape;281;p25"/>
          <p:cNvCxnSpPr>
            <a:stCxn id="280" idx="3"/>
            <a:endCxn id="282" idx="0"/>
          </p:cNvCxnSpPr>
          <p:nvPr/>
        </p:nvCxnSpPr>
        <p:spPr>
          <a:xfrm>
            <a:off x="1249050" y="815150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5"/>
          <p:cNvSpPr txBox="1"/>
          <p:nvPr/>
        </p:nvSpPr>
        <p:spPr>
          <a:xfrm>
            <a:off x="3150" y="1287350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Liste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25"/>
          <p:cNvCxnSpPr>
            <a:stCxn id="282" idx="2"/>
            <a:endCxn id="284" idx="0"/>
          </p:cNvCxnSpPr>
          <p:nvPr/>
        </p:nvCxnSpPr>
        <p:spPr>
          <a:xfrm>
            <a:off x="1249050" y="1880450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5"/>
          <p:cNvSpPr txBox="1"/>
          <p:nvPr/>
        </p:nvSpPr>
        <p:spPr>
          <a:xfrm>
            <a:off x="3150" y="2352650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Liste de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25"/>
          <p:cNvCxnSpPr>
            <a:stCxn id="284" idx="2"/>
            <a:endCxn id="286" idx="0"/>
          </p:cNvCxnSpPr>
          <p:nvPr/>
        </p:nvCxnSpPr>
        <p:spPr>
          <a:xfrm>
            <a:off x="1249050" y="2945750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5"/>
          <p:cNvSpPr txBox="1"/>
          <p:nvPr/>
        </p:nvSpPr>
        <p:spPr>
          <a:xfrm>
            <a:off x="3150" y="3417950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</a:t>
            </a: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3150" y="4359775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421850" y="4359775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25"/>
          <p:cNvCxnSpPr>
            <a:stCxn id="286" idx="2"/>
            <a:endCxn id="287" idx="0"/>
          </p:cNvCxnSpPr>
          <p:nvPr/>
        </p:nvCxnSpPr>
        <p:spPr>
          <a:xfrm flipH="1">
            <a:off x="539850" y="4011050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5"/>
          <p:cNvCxnSpPr>
            <a:stCxn id="286" idx="2"/>
            <a:endCxn id="288" idx="0"/>
          </p:cNvCxnSpPr>
          <p:nvPr/>
        </p:nvCxnSpPr>
        <p:spPr>
          <a:xfrm>
            <a:off x="1249050" y="4011050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5"/>
          <p:cNvSpPr/>
          <p:nvPr/>
        </p:nvSpPr>
        <p:spPr>
          <a:xfrm>
            <a:off x="3751400" y="215125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292" name="Google Shape;292;p25"/>
          <p:cNvCxnSpPr>
            <a:stCxn id="291" idx="3"/>
            <a:endCxn id="293" idx="0"/>
          </p:cNvCxnSpPr>
          <p:nvPr/>
        </p:nvCxnSpPr>
        <p:spPr>
          <a:xfrm>
            <a:off x="4287950" y="745525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>
            <a:off x="3042050" y="1217725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4" name="Google Shape;294;p25"/>
          <p:cNvCxnSpPr>
            <a:stCxn id="293" idx="2"/>
            <a:endCxn id="295" idx="0"/>
          </p:cNvCxnSpPr>
          <p:nvPr/>
        </p:nvCxnSpPr>
        <p:spPr>
          <a:xfrm>
            <a:off x="4287950" y="1810825"/>
            <a:ext cx="0" cy="153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5"/>
          <p:cNvSpPr txBox="1"/>
          <p:nvPr/>
        </p:nvSpPr>
        <p:spPr>
          <a:xfrm>
            <a:off x="3042050" y="3348325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3042050" y="4290150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4460750" y="4290150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8" name="Google Shape;298;p25"/>
          <p:cNvCxnSpPr>
            <a:stCxn id="295" idx="2"/>
            <a:endCxn id="296" idx="0"/>
          </p:cNvCxnSpPr>
          <p:nvPr/>
        </p:nvCxnSpPr>
        <p:spPr>
          <a:xfrm flipH="1">
            <a:off x="3578750" y="3941425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5"/>
          <p:cNvCxnSpPr>
            <a:stCxn id="295" idx="2"/>
            <a:endCxn id="297" idx="0"/>
          </p:cNvCxnSpPr>
          <p:nvPr/>
        </p:nvCxnSpPr>
        <p:spPr>
          <a:xfrm>
            <a:off x="4287950" y="3941425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5"/>
          <p:cNvSpPr/>
          <p:nvPr/>
        </p:nvSpPr>
        <p:spPr>
          <a:xfrm>
            <a:off x="7244150" y="215125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301" name="Google Shape;301;p25"/>
          <p:cNvCxnSpPr>
            <a:stCxn id="300" idx="3"/>
            <a:endCxn id="302" idx="0"/>
          </p:cNvCxnSpPr>
          <p:nvPr/>
        </p:nvCxnSpPr>
        <p:spPr>
          <a:xfrm>
            <a:off x="7780700" y="745525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5"/>
          <p:cNvSpPr txBox="1"/>
          <p:nvPr/>
        </p:nvSpPr>
        <p:spPr>
          <a:xfrm>
            <a:off x="6534800" y="1217725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(fichier, contenu)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3" name="Google Shape;303;p25"/>
          <p:cNvCxnSpPr>
            <a:stCxn id="302" idx="2"/>
            <a:endCxn id="304" idx="0"/>
          </p:cNvCxnSpPr>
          <p:nvPr/>
        </p:nvCxnSpPr>
        <p:spPr>
          <a:xfrm>
            <a:off x="7780700" y="1810825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5"/>
          <p:cNvSpPr txBox="1"/>
          <p:nvPr/>
        </p:nvSpPr>
        <p:spPr>
          <a:xfrm>
            <a:off x="6534800" y="2283025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5" name="Google Shape;305;p25"/>
          <p:cNvCxnSpPr>
            <a:stCxn id="304" idx="2"/>
            <a:endCxn id="306" idx="0"/>
          </p:cNvCxnSpPr>
          <p:nvPr/>
        </p:nvCxnSpPr>
        <p:spPr>
          <a:xfrm>
            <a:off x="7780700" y="2876125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5"/>
          <p:cNvSpPr txBox="1"/>
          <p:nvPr/>
        </p:nvSpPr>
        <p:spPr>
          <a:xfrm>
            <a:off x="6534800" y="3348325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6534800" y="4290150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7953500" y="4290150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p25"/>
          <p:cNvCxnSpPr>
            <a:stCxn id="306" idx="2"/>
            <a:endCxn id="307" idx="0"/>
          </p:cNvCxnSpPr>
          <p:nvPr/>
        </p:nvCxnSpPr>
        <p:spPr>
          <a:xfrm flipH="1">
            <a:off x="7071500" y="3941425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5"/>
          <p:cNvCxnSpPr>
            <a:stCxn id="306" idx="2"/>
            <a:endCxn id="308" idx="0"/>
          </p:cNvCxnSpPr>
          <p:nvPr/>
        </p:nvCxnSpPr>
        <p:spPr>
          <a:xfrm>
            <a:off x="7780700" y="3941425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5"/>
          <p:cNvSpPr txBox="1"/>
          <p:nvPr/>
        </p:nvSpPr>
        <p:spPr>
          <a:xfrm>
            <a:off x="1249050" y="756950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4310675" y="625625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6019275" y="687325"/>
            <a:ext cx="1699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tout avec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sc.wholeTextFile()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249050" y="1851350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Convertir chaque tuple avec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1249050" y="2916638"/>
            <a:ext cx="1662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Convertir en RDD avec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sc.parallelize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379100" y="4011050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4323010" y="2114725"/>
            <a:ext cx="1373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si OVO)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puis 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6345675" y="1781725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extraire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6407325" y="2847025"/>
            <a:ext cx="1662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456950" y="3941425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7047450" y="3912325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2805800" y="-14050"/>
            <a:ext cx="2964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2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0" y="-14050"/>
            <a:ext cx="272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1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6396300" y="-14050"/>
            <a:ext cx="2747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3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4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297" name="Google Shape;1297;p142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8" name="Google Shape;129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75" y="1102900"/>
            <a:ext cx="7432269" cy="39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4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04" name="Google Shape;1304;p143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5" name="Google Shape;130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5" y="1246825"/>
            <a:ext cx="7703324" cy="36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4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11" name="Google Shape;1311;p144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2" name="Google Shape;13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900"/>
            <a:ext cx="8839201" cy="300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4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18" name="Google Shape;1318;p145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5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9" name="Google Shape;131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300" y="1135825"/>
            <a:ext cx="63817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3724263"/>
            <a:ext cx="83248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4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26" name="Google Shape;1326;p146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jobs les plus couteux dans notre application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7" name="Google Shape;132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75" y="905800"/>
            <a:ext cx="7103275" cy="41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050" y="222025"/>
            <a:ext cx="2024950" cy="48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4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34" name="Google Shape;1334;p14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 persit normal vs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persist(StorageLevel.MEMORY_AND_DISK)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5" name="Google Shape;133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8125"/>
            <a:ext cx="9144001" cy="165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31196"/>
            <a:ext cx="8839201" cy="162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047" y="197922"/>
            <a:ext cx="4909949" cy="25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1847" y="2437025"/>
            <a:ext cx="5082500" cy="2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8"/>
          <p:cNvSpPr txBox="1"/>
          <p:nvPr>
            <p:ph type="title"/>
          </p:nvPr>
        </p:nvSpPr>
        <p:spPr>
          <a:xfrm>
            <a:off x="160350" y="148025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Solutions possibles</a:t>
            </a:r>
            <a:endParaRPr/>
          </a:p>
        </p:txBody>
      </p:sp>
      <p:sp>
        <p:nvSpPr>
          <p:cNvPr id="1344" name="Google Shape;1344;p148"/>
          <p:cNvSpPr txBox="1"/>
          <p:nvPr>
            <p:ph idx="1" type="body"/>
          </p:nvPr>
        </p:nvSpPr>
        <p:spPr>
          <a:xfrm>
            <a:off x="986775" y="741125"/>
            <a:ext cx="7524000" cy="4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Debugger : échantillon de 81 datasets composé de 8 catégories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Etapes: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Extraire (label,  feature) dans le répertoire image/ :</a:t>
            </a:r>
            <a:endParaRPr sz="1500"/>
          </a:p>
          <a:p>
            <a:pPr indent="-323850" lvl="1" marL="22860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fr" sz="1500"/>
              <a:t>python : fonction open ==&gt; Liste de tuple</a:t>
            </a:r>
            <a:endParaRPr sz="1500"/>
          </a:p>
          <a:p>
            <a:pPr indent="-323850" lvl="1" marL="22860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fr" sz="1500"/>
              <a:t>spark : filter puis textFile ==&gt;RDD</a:t>
            </a:r>
            <a:endParaRPr sz="1500"/>
          </a:p>
          <a:p>
            <a:pPr indent="-323850" lvl="1" marL="22860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fr" sz="1500"/>
              <a:t>spark : wholeTextFile puis filter ==&gt;RDD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Convertir tuple (label, feature) en LabelPoint : </a:t>
            </a:r>
            <a:endParaRPr sz="1500"/>
          </a:p>
          <a:p>
            <a:pPr indent="-323850" lvl="1" marL="22860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fr" sz="1500"/>
              <a:t>python : parcourir la liste avec for ==&gt;liste</a:t>
            </a:r>
            <a:endParaRPr sz="1500"/>
          </a:p>
          <a:p>
            <a:pPr indent="-323850" lvl="1" marL="22860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fr" sz="1500"/>
              <a:t>spark : map ==&gt; RDD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fr" sz="1500"/>
              <a:t>Entraîner le modèles:  toujours RDD en entrée de SVMWithSGD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800"/>
              <a:t>Précision = nb prédiction correcte / nb de data du Training 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fr" sz="1800"/>
              <a:t>Nb entraînement: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 sz="1800"/>
              <a:t>ONE-VS-ALL: 37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 sz="1800"/>
              <a:t>ONE-VS-ONE: 666</a:t>
            </a:r>
            <a:endParaRPr sz="1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4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50" name="Google Shape;1350;p149"/>
          <p:cNvSpPr txBox="1"/>
          <p:nvPr/>
        </p:nvSpPr>
        <p:spPr>
          <a:xfrm>
            <a:off x="230250" y="1788500"/>
            <a:ext cx="2471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endParaRPr b="1" sz="17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Configuration du cluster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1" name="Google Shape;135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214" y="716450"/>
            <a:ext cx="5991886" cy="4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57" name="Google Shape;1357;p150"/>
          <p:cNvSpPr txBox="1"/>
          <p:nvPr/>
        </p:nvSpPr>
        <p:spPr>
          <a:xfrm>
            <a:off x="666063" y="6660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8" name="Google Shape;135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50" y="1123475"/>
            <a:ext cx="8588901" cy="373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5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64" name="Google Shape;1364;p151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 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5" name="Google Shape;136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0" y="1246825"/>
            <a:ext cx="9098599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51"/>
          <p:cNvSpPr/>
          <p:nvPr/>
        </p:nvSpPr>
        <p:spPr>
          <a:xfrm>
            <a:off x="1591250" y="4458800"/>
            <a:ext cx="74685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269325" y="103775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 </a:t>
            </a:r>
            <a:r>
              <a:rPr lang="fr" sz="1700"/>
              <a:t>Test unitaire</a:t>
            </a:r>
            <a:endParaRPr sz="1700"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88" y="795550"/>
            <a:ext cx="8761625" cy="42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/>
          <p:nvPr/>
        </p:nvSpPr>
        <p:spPr>
          <a:xfrm>
            <a:off x="2590350" y="3256350"/>
            <a:ext cx="6323400" cy="34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52"/>
          <p:cNvSpPr txBox="1"/>
          <p:nvPr/>
        </p:nvSpPr>
        <p:spPr>
          <a:xfrm>
            <a:off x="627675" y="0"/>
            <a:ext cx="2964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2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2" name="Google Shape;1372;p152"/>
          <p:cNvSpPr txBox="1"/>
          <p:nvPr/>
        </p:nvSpPr>
        <p:spPr>
          <a:xfrm>
            <a:off x="5336200" y="0"/>
            <a:ext cx="2964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3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3" name="Google Shape;137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200"/>
            <a:ext cx="4343000" cy="228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38" y="292625"/>
            <a:ext cx="4492665" cy="22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" y="2602925"/>
            <a:ext cx="1466602" cy="25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150" y="2602924"/>
            <a:ext cx="1245943" cy="25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626" y="2548075"/>
            <a:ext cx="1915388" cy="25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0175" y="2576906"/>
            <a:ext cx="1915400" cy="25377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52"/>
          <p:cNvSpPr/>
          <p:nvPr/>
        </p:nvSpPr>
        <p:spPr>
          <a:xfrm>
            <a:off x="3885375" y="265200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52"/>
          <p:cNvSpPr/>
          <p:nvPr/>
        </p:nvSpPr>
        <p:spPr>
          <a:xfrm>
            <a:off x="8720525" y="355825"/>
            <a:ext cx="3603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52"/>
          <p:cNvSpPr/>
          <p:nvPr/>
        </p:nvSpPr>
        <p:spPr>
          <a:xfrm>
            <a:off x="3815750" y="2208775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52"/>
          <p:cNvSpPr/>
          <p:nvPr/>
        </p:nvSpPr>
        <p:spPr>
          <a:xfrm>
            <a:off x="8586125" y="2208775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Performance: Avant-Après persist()</a:t>
            </a:r>
            <a:endParaRPr/>
          </a:p>
        </p:txBody>
      </p:sp>
      <p:graphicFrame>
        <p:nvGraphicFramePr>
          <p:cNvPr id="1388" name="Google Shape;1388;p153"/>
          <p:cNvGraphicFramePr/>
          <p:nvPr/>
        </p:nvGraphicFramePr>
        <p:xfrm>
          <a:off x="230250" y="7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un persist()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10min42s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89" name="Google Shape;1389;p153"/>
          <p:cNvSpPr/>
          <p:nvPr/>
        </p:nvSpPr>
        <p:spPr>
          <a:xfrm>
            <a:off x="4773475" y="2571750"/>
            <a:ext cx="3934800" cy="83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0" name="Google Shape;139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00" y="3575238"/>
            <a:ext cx="7752664" cy="5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63" y="4339325"/>
            <a:ext cx="7635350" cy="6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397" name="Google Shape;1397;p154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Jusqu’à maintenant, on a déployer nos application en mode cluster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8" name="Google Shape;139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5" y="1098775"/>
            <a:ext cx="4342250" cy="38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5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04" name="Google Shape;1404;p155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Jusqu’à maintenant, on a déployer nos application en mode cluster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5" name="Google Shape;140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250"/>
            <a:ext cx="8839203" cy="1354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55"/>
          <p:cNvSpPr txBox="1"/>
          <p:nvPr/>
        </p:nvSpPr>
        <p:spPr>
          <a:xfrm>
            <a:off x="6167275" y="772050"/>
            <a:ext cx="2158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4CCCC"/>
                </a:solidFill>
                <a:latin typeface="Lato"/>
                <a:ea typeface="Lato"/>
                <a:cs typeface="Lato"/>
                <a:sym typeface="Lato"/>
              </a:rPr>
              <a:t>Mode Cluster</a:t>
            </a:r>
            <a:endParaRPr b="1" sz="1800">
              <a:solidFill>
                <a:srgbClr val="F4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7" name="Google Shape;1407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9882"/>
            <a:ext cx="8839200" cy="18011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55"/>
          <p:cNvSpPr txBox="1"/>
          <p:nvPr/>
        </p:nvSpPr>
        <p:spPr>
          <a:xfrm>
            <a:off x="6023625" y="2784675"/>
            <a:ext cx="2158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4CCCC"/>
                </a:solidFill>
                <a:latin typeface="Lato"/>
                <a:ea typeface="Lato"/>
                <a:cs typeface="Lato"/>
                <a:sym typeface="Lato"/>
              </a:rPr>
              <a:t>Mode Client</a:t>
            </a:r>
            <a:endParaRPr b="1" sz="1800">
              <a:solidFill>
                <a:srgbClr val="F4CC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5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Test unitaire</a:t>
            </a:r>
            <a:endParaRPr/>
          </a:p>
        </p:txBody>
      </p:sp>
      <p:graphicFrame>
        <p:nvGraphicFramePr>
          <p:cNvPr id="1414" name="Google Shape;1414;p156"/>
          <p:cNvGraphicFramePr/>
          <p:nvPr/>
        </p:nvGraphicFramePr>
        <p:xfrm>
          <a:off x="230250" y="7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persist()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10min42s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trois persist()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min8s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10min29s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15" name="Google Shape;1415;p156"/>
          <p:cNvSpPr/>
          <p:nvPr/>
        </p:nvSpPr>
        <p:spPr>
          <a:xfrm>
            <a:off x="4761175" y="3034300"/>
            <a:ext cx="3934800" cy="94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5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21" name="Google Shape;1421;p15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3  persist 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2" name="Google Shape;1422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0" y="955175"/>
            <a:ext cx="8185725" cy="40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5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28" name="Google Shape;1428;p15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3  persist  déploiement Client avec 5 noeuds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9" name="Google Shape;142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200"/>
            <a:ext cx="8839201" cy="286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" name="Google Shape;1434;p159"/>
          <p:cNvGraphicFramePr/>
          <p:nvPr/>
        </p:nvGraphicFramePr>
        <p:xfrm>
          <a:off x="180900" y="-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2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14,703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25,263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41,501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java.lang.OutOfMemory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59,02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19min50s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22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41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5min39s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45min57s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min8s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10min29s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2min9s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(2,3min)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1min6s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(1,2min)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9min55s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9min45s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35" name="Google Shape;1435;p159"/>
          <p:cNvSpPr/>
          <p:nvPr/>
        </p:nvSpPr>
        <p:spPr>
          <a:xfrm>
            <a:off x="74000" y="2836950"/>
            <a:ext cx="6154800" cy="851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0" name="Google Shape;1440;p160"/>
          <p:cNvGraphicFramePr/>
          <p:nvPr/>
        </p:nvGraphicFramePr>
        <p:xfrm>
          <a:off x="180900" y="-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2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14,703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25,263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41,501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java.lang.OutOfMemory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59,02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19min50s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22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41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5min39s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45min57s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min8s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10min29s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2min9s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(2,3min)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1min6s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(1,2min)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9min55s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9min45s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61"/>
          <p:cNvSpPr txBox="1"/>
          <p:nvPr>
            <p:ph type="title"/>
          </p:nvPr>
        </p:nvSpPr>
        <p:spPr>
          <a:xfrm>
            <a:off x="311700" y="49350"/>
            <a:ext cx="85206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Partie 3</a:t>
            </a:r>
            <a:endParaRPr/>
          </a:p>
        </p:txBody>
      </p:sp>
      <p:sp>
        <p:nvSpPr>
          <p:cNvPr id="1446" name="Google Shape;1446;p161"/>
          <p:cNvSpPr/>
          <p:nvPr/>
        </p:nvSpPr>
        <p:spPr>
          <a:xfrm>
            <a:off x="1824850" y="1268600"/>
            <a:ext cx="11067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LabelPoint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(1, [x…]</a:t>
            </a:r>
            <a:endParaRPr/>
          </a:p>
        </p:txBody>
      </p:sp>
      <p:sp>
        <p:nvSpPr>
          <p:cNvPr id="1447" name="Google Shape;1447;p161"/>
          <p:cNvSpPr/>
          <p:nvPr/>
        </p:nvSpPr>
        <p:spPr>
          <a:xfrm>
            <a:off x="1824850" y="2874000"/>
            <a:ext cx="11067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LabelPoint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(0, [x…]</a:t>
            </a:r>
            <a:endParaRPr/>
          </a:p>
        </p:txBody>
      </p:sp>
      <p:sp>
        <p:nvSpPr>
          <p:cNvPr id="1448" name="Google Shape;1448;p161"/>
          <p:cNvSpPr/>
          <p:nvPr/>
        </p:nvSpPr>
        <p:spPr>
          <a:xfrm>
            <a:off x="7912200" y="2475750"/>
            <a:ext cx="11664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{‘nb_Train’, Precision}</a:t>
            </a:r>
            <a:endParaRPr/>
          </a:p>
        </p:txBody>
      </p:sp>
      <p:cxnSp>
        <p:nvCxnSpPr>
          <p:cNvPr id="1449" name="Google Shape;1449;p161"/>
          <p:cNvCxnSpPr>
            <a:stCxn id="1450" idx="3"/>
            <a:endCxn id="1446" idx="1"/>
          </p:cNvCxnSpPr>
          <p:nvPr/>
        </p:nvCxnSpPr>
        <p:spPr>
          <a:xfrm flipH="1" rot="10800000">
            <a:off x="908850" y="1681650"/>
            <a:ext cx="915900" cy="8901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1" name="Google Shape;1451;p161"/>
          <p:cNvCxnSpPr>
            <a:stCxn id="1450" idx="3"/>
            <a:endCxn id="1447" idx="1"/>
          </p:cNvCxnSpPr>
          <p:nvPr/>
        </p:nvCxnSpPr>
        <p:spPr>
          <a:xfrm>
            <a:off x="908850" y="2571750"/>
            <a:ext cx="915900" cy="7152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2" name="Google Shape;1452;p161"/>
          <p:cNvCxnSpPr>
            <a:stCxn id="1453" idx="3"/>
            <a:endCxn id="1454" idx="1"/>
          </p:cNvCxnSpPr>
          <p:nvPr/>
        </p:nvCxnSpPr>
        <p:spPr>
          <a:xfrm flipH="1" rot="10800000">
            <a:off x="4286475" y="1873675"/>
            <a:ext cx="248100" cy="616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5" name="Google Shape;1455;p161"/>
          <p:cNvCxnSpPr>
            <a:stCxn id="1456" idx="3"/>
            <a:endCxn id="1448" idx="1"/>
          </p:cNvCxnSpPr>
          <p:nvPr/>
        </p:nvCxnSpPr>
        <p:spPr>
          <a:xfrm>
            <a:off x="7614500" y="1873575"/>
            <a:ext cx="297600" cy="10152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1450" name="Google Shape;1450;p161"/>
          <p:cNvSpPr/>
          <p:nvPr/>
        </p:nvSpPr>
        <p:spPr>
          <a:xfrm>
            <a:off x="150" y="1443600"/>
            <a:ext cx="908700" cy="22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RDD filtrée: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(label, features)</a:t>
            </a:r>
            <a:endParaRPr/>
          </a:p>
        </p:txBody>
      </p:sp>
      <p:sp>
        <p:nvSpPr>
          <p:cNvPr id="1457" name="Google Shape;1457;p161"/>
          <p:cNvSpPr txBox="1"/>
          <p:nvPr/>
        </p:nvSpPr>
        <p:spPr>
          <a:xfrm>
            <a:off x="5735525" y="4430375"/>
            <a:ext cx="1166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persist()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58" name="Google Shape;1458;p161"/>
          <p:cNvSpPr/>
          <p:nvPr/>
        </p:nvSpPr>
        <p:spPr>
          <a:xfrm>
            <a:off x="4572000" y="3002275"/>
            <a:ext cx="1255200" cy="8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</a:t>
            </a:r>
            <a:endParaRPr/>
          </a:p>
        </p:txBody>
      </p:sp>
      <p:sp>
        <p:nvSpPr>
          <p:cNvPr id="1456" name="Google Shape;1456;p161"/>
          <p:cNvSpPr/>
          <p:nvPr/>
        </p:nvSpPr>
        <p:spPr>
          <a:xfrm>
            <a:off x="6296300" y="1052325"/>
            <a:ext cx="1318200" cy="16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SVMWithSGD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.train()</a:t>
            </a:r>
            <a:endParaRPr/>
          </a:p>
        </p:txBody>
      </p:sp>
      <p:sp>
        <p:nvSpPr>
          <p:cNvPr id="1453" name="Google Shape;1453;p161"/>
          <p:cNvSpPr/>
          <p:nvPr/>
        </p:nvSpPr>
        <p:spPr>
          <a:xfrm>
            <a:off x="3179775" y="1052275"/>
            <a:ext cx="1106700" cy="287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(RDD)</a:t>
            </a:r>
            <a:endParaRPr/>
          </a:p>
        </p:txBody>
      </p:sp>
      <p:sp>
        <p:nvSpPr>
          <p:cNvPr id="1454" name="Google Shape;1454;p161"/>
          <p:cNvSpPr/>
          <p:nvPr/>
        </p:nvSpPr>
        <p:spPr>
          <a:xfrm>
            <a:off x="4534700" y="1052325"/>
            <a:ext cx="1255200" cy="16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</a:t>
            </a:r>
            <a:endParaRPr/>
          </a:p>
        </p:txBody>
      </p:sp>
      <p:cxnSp>
        <p:nvCxnSpPr>
          <p:cNvPr id="1459" name="Google Shape;1459;p161"/>
          <p:cNvCxnSpPr>
            <a:stCxn id="1453" idx="3"/>
            <a:endCxn id="1458" idx="1"/>
          </p:cNvCxnSpPr>
          <p:nvPr/>
        </p:nvCxnSpPr>
        <p:spPr>
          <a:xfrm>
            <a:off x="4286475" y="2490475"/>
            <a:ext cx="285600" cy="924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0" name="Google Shape;1460;p161"/>
          <p:cNvCxnSpPr>
            <a:stCxn id="1446" idx="3"/>
            <a:endCxn id="1453" idx="1"/>
          </p:cNvCxnSpPr>
          <p:nvPr/>
        </p:nvCxnSpPr>
        <p:spPr>
          <a:xfrm>
            <a:off x="2931550" y="1681550"/>
            <a:ext cx="248100" cy="808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1461" name="Google Shape;1461;p161"/>
          <p:cNvCxnSpPr>
            <a:stCxn id="1447" idx="3"/>
            <a:endCxn id="1453" idx="1"/>
          </p:cNvCxnSpPr>
          <p:nvPr/>
        </p:nvCxnSpPr>
        <p:spPr>
          <a:xfrm flipH="1" rot="10800000">
            <a:off x="2931550" y="2490450"/>
            <a:ext cx="248100" cy="796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61"/>
          <p:cNvCxnSpPr>
            <a:stCxn id="1454" idx="3"/>
            <a:endCxn id="1456" idx="1"/>
          </p:cNvCxnSpPr>
          <p:nvPr/>
        </p:nvCxnSpPr>
        <p:spPr>
          <a:xfrm>
            <a:off x="5789900" y="1873575"/>
            <a:ext cx="5064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61"/>
          <p:cNvCxnSpPr>
            <a:stCxn id="1458" idx="3"/>
            <a:endCxn id="1448" idx="1"/>
          </p:cNvCxnSpPr>
          <p:nvPr/>
        </p:nvCxnSpPr>
        <p:spPr>
          <a:xfrm flipH="1" rot="10800000">
            <a:off x="5827200" y="2888725"/>
            <a:ext cx="2085000" cy="5265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61"/>
          <p:cNvSpPr txBox="1"/>
          <p:nvPr/>
        </p:nvSpPr>
        <p:spPr>
          <a:xfrm>
            <a:off x="908850" y="626850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5" name="Google Shape;1465;p161"/>
          <p:cNvSpPr txBox="1"/>
          <p:nvPr/>
        </p:nvSpPr>
        <p:spPr>
          <a:xfrm>
            <a:off x="2547725" y="626850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6" name="Google Shape;1466;p161"/>
          <p:cNvSpPr txBox="1"/>
          <p:nvPr/>
        </p:nvSpPr>
        <p:spPr>
          <a:xfrm>
            <a:off x="4014675" y="626850"/>
            <a:ext cx="829200" cy="35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Transfo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7" name="Google Shape;1467;p161"/>
          <p:cNvSpPr txBox="1"/>
          <p:nvPr/>
        </p:nvSpPr>
        <p:spPr>
          <a:xfrm>
            <a:off x="7684425" y="1052275"/>
            <a:ext cx="727800" cy="350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Lato"/>
                <a:ea typeface="Lato"/>
                <a:cs typeface="Lato"/>
                <a:sym typeface="Lato"/>
              </a:rPr>
              <a:t>Action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8" name="Google Shape;1468;p161"/>
          <p:cNvCxnSpPr/>
          <p:nvPr/>
        </p:nvCxnSpPr>
        <p:spPr>
          <a:xfrm flipH="1">
            <a:off x="6037700" y="791375"/>
            <a:ext cx="10800" cy="37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69" name="Google Shape;1469;p161"/>
          <p:cNvSpPr/>
          <p:nvPr/>
        </p:nvSpPr>
        <p:spPr>
          <a:xfrm>
            <a:off x="0" y="1278000"/>
            <a:ext cx="1255200" cy="328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61"/>
          <p:cNvSpPr/>
          <p:nvPr/>
        </p:nvSpPr>
        <p:spPr>
          <a:xfrm>
            <a:off x="1750600" y="1052325"/>
            <a:ext cx="1255200" cy="328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61"/>
          <p:cNvSpPr/>
          <p:nvPr/>
        </p:nvSpPr>
        <p:spPr>
          <a:xfrm>
            <a:off x="3142650" y="931200"/>
            <a:ext cx="3020700" cy="34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61"/>
          <p:cNvSpPr/>
          <p:nvPr/>
        </p:nvSpPr>
        <p:spPr>
          <a:xfrm>
            <a:off x="6261325" y="740625"/>
            <a:ext cx="1423200" cy="3592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61"/>
          <p:cNvSpPr/>
          <p:nvPr/>
        </p:nvSpPr>
        <p:spPr>
          <a:xfrm>
            <a:off x="7862300" y="896475"/>
            <a:ext cx="1255200" cy="328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61"/>
          <p:cNvSpPr txBox="1"/>
          <p:nvPr/>
        </p:nvSpPr>
        <p:spPr>
          <a:xfrm>
            <a:off x="150" y="4780475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Maître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5" name="Google Shape;1475;p161"/>
          <p:cNvSpPr txBox="1"/>
          <p:nvPr/>
        </p:nvSpPr>
        <p:spPr>
          <a:xfrm>
            <a:off x="3918300" y="4661500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Maître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6" name="Google Shape;1476;p161"/>
          <p:cNvSpPr txBox="1"/>
          <p:nvPr/>
        </p:nvSpPr>
        <p:spPr>
          <a:xfrm>
            <a:off x="7836450" y="4661500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Maître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7" name="Google Shape;1477;p161"/>
          <p:cNvSpPr txBox="1"/>
          <p:nvPr/>
        </p:nvSpPr>
        <p:spPr>
          <a:xfrm>
            <a:off x="1724500" y="4758900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Cluster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8" name="Google Shape;1478;p161"/>
          <p:cNvSpPr txBox="1"/>
          <p:nvPr/>
        </p:nvSpPr>
        <p:spPr>
          <a:xfrm>
            <a:off x="6377125" y="4780475"/>
            <a:ext cx="1307400" cy="35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Cluster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 </a:t>
            </a:r>
            <a:r>
              <a:rPr lang="fr" sz="1700"/>
              <a:t>Test unitaire</a:t>
            </a:r>
            <a:endParaRPr sz="1700"/>
          </a:p>
        </p:txBody>
      </p:sp>
      <p:graphicFrame>
        <p:nvGraphicFramePr>
          <p:cNvPr id="337" name="Google Shape;337;p27"/>
          <p:cNvGraphicFramePr/>
          <p:nvPr/>
        </p:nvGraphicFramePr>
        <p:xfrm>
          <a:off x="230250" y="7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</a:t>
                      </a: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 2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</a:t>
                      </a: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 3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1. Extraire (label, features)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boucle for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RDD</a:t>
                      </a:r>
                      <a:r>
                        <a:rPr b="1" lang="fr" sz="18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sc</a:t>
                      </a:r>
                      <a:r>
                        <a:rPr b="1" lang="fr" sz="19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wholeTextFiles()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2. Conversion LabelPoint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for tuple in dataset_list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dataset_rdd</a:t>
                      </a:r>
                      <a:r>
                        <a:rPr b="1" lang="fr" sz="20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map(lambda x: LabelPoint()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3.Apprentissage/évaluation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SVMWithSGD(RDD)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precision = nb (test_label = predict) / nb_testing_set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38761D"/>
                    </a:solidFill>
                  </a:tcPr>
                </a:tc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Cluster AWS (3*m5) 81 dataset </a:t>
                      </a:r>
                      <a:r>
                        <a:rPr lang="fr">
                          <a:solidFill>
                            <a:schemeClr val="lt1"/>
                          </a:solidFill>
                        </a:rPr>
                        <a:t>[Cluster]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Cluster AWS (3*m5) all dataset [Cluster]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6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84" name="Google Shape;1484;p162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5" name="Google Shape;148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1575"/>
            <a:ext cx="8839201" cy="218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4800" y="3123574"/>
            <a:ext cx="9144001" cy="199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6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92" name="Google Shape;1492;p163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3" name="Google Shape;1493;p163"/>
          <p:cNvPicPr preferRelativeResize="0"/>
          <p:nvPr/>
        </p:nvPicPr>
        <p:blipFill rotWithShape="1">
          <a:blip r:embed="rId3">
            <a:alphaModFix/>
          </a:blip>
          <a:srcRect b="0" l="-844" r="-844" t="0"/>
          <a:stretch/>
        </p:blipFill>
        <p:spPr>
          <a:xfrm>
            <a:off x="111050" y="1246825"/>
            <a:ext cx="8053614" cy="38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6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499" name="Google Shape;1499;p164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0" name="Google Shape;150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00" y="1246825"/>
            <a:ext cx="64008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6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506" name="Google Shape;1506;p165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7" name="Google Shape;150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0" y="1374450"/>
            <a:ext cx="7584874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6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513" name="Google Shape;1513;p166"/>
          <p:cNvSpPr txBox="1"/>
          <p:nvPr/>
        </p:nvSpPr>
        <p:spPr>
          <a:xfrm>
            <a:off x="230250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10 split 3mx5 et 3 persist(MEMORY AND DISK) et 2 unpersist()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4" name="Google Shape;1514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00" y="1185150"/>
            <a:ext cx="6063408" cy="38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</a:t>
            </a:r>
            <a:r>
              <a:rPr lang="fr"/>
              <a:t> </a:t>
            </a:r>
            <a:r>
              <a:rPr lang="fr" sz="1700">
                <a:latin typeface="Lato"/>
                <a:ea typeface="Lato"/>
                <a:cs typeface="Lato"/>
                <a:sym typeface="Lato"/>
              </a:rPr>
              <a:t>Déploiement sur AWS</a:t>
            </a:r>
            <a:endParaRPr sz="2700"/>
          </a:p>
        </p:txBody>
      </p:sp>
      <p:pic>
        <p:nvPicPr>
          <p:cNvPr id="343" name="Google Shape;3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81075"/>
            <a:ext cx="8839200" cy="131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0" y="678020"/>
            <a:ext cx="8839200" cy="127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25" y="1951976"/>
            <a:ext cx="2335375" cy="152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28"/>
          <p:cNvCxnSpPr>
            <a:stCxn id="344" idx="2"/>
            <a:endCxn id="345" idx="1"/>
          </p:cNvCxnSpPr>
          <p:nvPr/>
        </p:nvCxnSpPr>
        <p:spPr>
          <a:xfrm>
            <a:off x="4494150" y="1951981"/>
            <a:ext cx="1986000" cy="76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347" name="Google Shape;347;p28"/>
          <p:cNvSpPr/>
          <p:nvPr/>
        </p:nvSpPr>
        <p:spPr>
          <a:xfrm>
            <a:off x="7499300" y="815125"/>
            <a:ext cx="1316100" cy="760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83050"/>
            <a:ext cx="3856325" cy="14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/>
          <p:nvPr/>
        </p:nvSpPr>
        <p:spPr>
          <a:xfrm>
            <a:off x="1528250" y="673375"/>
            <a:ext cx="159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2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6833325" y="689625"/>
            <a:ext cx="1023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3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75" y="1018852"/>
            <a:ext cx="3711700" cy="195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144" y="1051350"/>
            <a:ext cx="3711707" cy="18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00" y="2985155"/>
            <a:ext cx="1245950" cy="215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151" y="3056294"/>
            <a:ext cx="1023600" cy="208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3250" y="3009481"/>
            <a:ext cx="1541100" cy="208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3675" y="3270507"/>
            <a:ext cx="1391900" cy="184416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/>
          <p:nvPr/>
        </p:nvSpPr>
        <p:spPr>
          <a:xfrm>
            <a:off x="3532050" y="950050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8649300" y="1051350"/>
            <a:ext cx="3603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3532050" y="2571750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8514900" y="2632825"/>
            <a:ext cx="4947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 txBox="1"/>
          <p:nvPr>
            <p:ph type="title"/>
          </p:nvPr>
        </p:nvSpPr>
        <p:spPr>
          <a:xfrm>
            <a:off x="288775" y="59475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</a:t>
            </a:r>
            <a:r>
              <a:rPr lang="fr"/>
              <a:t>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Identification des étapes longs</a:t>
            </a:r>
            <a:endParaRPr sz="2800"/>
          </a:p>
        </p:txBody>
      </p:sp>
      <p:sp>
        <p:nvSpPr>
          <p:cNvPr id="366" name="Google Shape;366;p29"/>
          <p:cNvSpPr txBox="1"/>
          <p:nvPr/>
        </p:nvSpPr>
        <p:spPr>
          <a:xfrm>
            <a:off x="3843288" y="593100"/>
            <a:ext cx="728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1,1min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4094338" y="2293525"/>
            <a:ext cx="728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1,3min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8235138" y="652575"/>
            <a:ext cx="728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,6min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8126863" y="2911050"/>
            <a:ext cx="728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10min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617150" y="4112075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2603400" y="3871475"/>
            <a:ext cx="629100" cy="46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5401338" y="3985025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7497775" y="3985025"/>
            <a:ext cx="6291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 txBox="1"/>
          <p:nvPr/>
        </p:nvSpPr>
        <p:spPr>
          <a:xfrm>
            <a:off x="1603375" y="3645725"/>
            <a:ext cx="924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parallelize</a:t>
            </a:r>
            <a:endParaRPr b="1"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6263288" y="3588450"/>
            <a:ext cx="1116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wholeTextFile</a:t>
            </a:r>
            <a:endParaRPr b="1" sz="12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6" name="Google Shape;376;p29"/>
          <p:cNvCxnSpPr>
            <a:stCxn id="370" idx="3"/>
            <a:endCxn id="374" idx="2"/>
          </p:cNvCxnSpPr>
          <p:nvPr/>
        </p:nvCxnSpPr>
        <p:spPr>
          <a:xfrm flipH="1" rot="10800000">
            <a:off x="1246250" y="3985025"/>
            <a:ext cx="819600" cy="2967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29"/>
          <p:cNvCxnSpPr>
            <a:stCxn id="371" idx="1"/>
            <a:endCxn id="374" idx="2"/>
          </p:cNvCxnSpPr>
          <p:nvPr/>
        </p:nvCxnSpPr>
        <p:spPr>
          <a:xfrm rot="10800000">
            <a:off x="2065800" y="3985025"/>
            <a:ext cx="537600" cy="1197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29"/>
          <p:cNvCxnSpPr>
            <a:stCxn id="372" idx="3"/>
            <a:endCxn id="375" idx="2"/>
          </p:cNvCxnSpPr>
          <p:nvPr/>
        </p:nvCxnSpPr>
        <p:spPr>
          <a:xfrm flipH="1" rot="10800000">
            <a:off x="6030438" y="3927875"/>
            <a:ext cx="791400" cy="226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29"/>
          <p:cNvCxnSpPr>
            <a:stCxn id="373" idx="1"/>
            <a:endCxn id="375" idx="2"/>
          </p:cNvCxnSpPr>
          <p:nvPr/>
        </p:nvCxnSpPr>
        <p:spPr>
          <a:xfrm rot="10800000">
            <a:off x="6821875" y="3927875"/>
            <a:ext cx="675900" cy="226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30"/>
          <p:cNvCxnSpPr/>
          <p:nvPr/>
        </p:nvCxnSpPr>
        <p:spPr>
          <a:xfrm rot="10800000">
            <a:off x="468575" y="3059025"/>
            <a:ext cx="8523300" cy="2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85" name="Google Shape;385;p30"/>
          <p:cNvSpPr/>
          <p:nvPr/>
        </p:nvSpPr>
        <p:spPr>
          <a:xfrm>
            <a:off x="1494175" y="305963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386" name="Google Shape;386;p30"/>
          <p:cNvCxnSpPr>
            <a:stCxn id="385" idx="3"/>
            <a:endCxn id="387" idx="0"/>
          </p:cNvCxnSpPr>
          <p:nvPr/>
        </p:nvCxnSpPr>
        <p:spPr>
          <a:xfrm>
            <a:off x="2030725" y="836363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0"/>
          <p:cNvSpPr txBox="1"/>
          <p:nvPr/>
        </p:nvSpPr>
        <p:spPr>
          <a:xfrm>
            <a:off x="784825" y="1308563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8" name="Google Shape;388;p30"/>
          <p:cNvCxnSpPr>
            <a:stCxn id="387" idx="2"/>
            <a:endCxn id="389" idx="0"/>
          </p:cNvCxnSpPr>
          <p:nvPr/>
        </p:nvCxnSpPr>
        <p:spPr>
          <a:xfrm>
            <a:off x="2030725" y="1901663"/>
            <a:ext cx="0" cy="153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0"/>
          <p:cNvSpPr txBox="1"/>
          <p:nvPr/>
        </p:nvSpPr>
        <p:spPr>
          <a:xfrm>
            <a:off x="784825" y="3439163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784825" y="4380988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0"/>
          <p:cNvSpPr txBox="1"/>
          <p:nvPr/>
        </p:nvSpPr>
        <p:spPr>
          <a:xfrm>
            <a:off x="2203525" y="4380988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2" name="Google Shape;392;p30"/>
          <p:cNvCxnSpPr>
            <a:stCxn id="389" idx="2"/>
            <a:endCxn id="390" idx="0"/>
          </p:cNvCxnSpPr>
          <p:nvPr/>
        </p:nvCxnSpPr>
        <p:spPr>
          <a:xfrm flipH="1">
            <a:off x="1321525" y="4032263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0"/>
          <p:cNvCxnSpPr>
            <a:stCxn id="389" idx="2"/>
            <a:endCxn id="391" idx="0"/>
          </p:cNvCxnSpPr>
          <p:nvPr/>
        </p:nvCxnSpPr>
        <p:spPr>
          <a:xfrm>
            <a:off x="2030725" y="4032263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0"/>
          <p:cNvSpPr/>
          <p:nvPr/>
        </p:nvSpPr>
        <p:spPr>
          <a:xfrm>
            <a:off x="6972800" y="298138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395" name="Google Shape;395;p30"/>
          <p:cNvCxnSpPr>
            <a:stCxn id="394" idx="3"/>
            <a:endCxn id="396" idx="0"/>
          </p:cNvCxnSpPr>
          <p:nvPr/>
        </p:nvCxnSpPr>
        <p:spPr>
          <a:xfrm>
            <a:off x="7509350" y="8285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0"/>
          <p:cNvSpPr txBox="1"/>
          <p:nvPr/>
        </p:nvSpPr>
        <p:spPr>
          <a:xfrm>
            <a:off x="6263450" y="13007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(fichier, contenu)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7" name="Google Shape;397;p30"/>
          <p:cNvCxnSpPr>
            <a:stCxn id="396" idx="2"/>
            <a:endCxn id="398" idx="0"/>
          </p:cNvCxnSpPr>
          <p:nvPr/>
        </p:nvCxnSpPr>
        <p:spPr>
          <a:xfrm>
            <a:off x="7509350" y="18938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30"/>
          <p:cNvSpPr txBox="1"/>
          <p:nvPr/>
        </p:nvSpPr>
        <p:spPr>
          <a:xfrm>
            <a:off x="6263450" y="23660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9" name="Google Shape;399;p30"/>
          <p:cNvCxnSpPr>
            <a:stCxn id="398" idx="2"/>
            <a:endCxn id="400" idx="0"/>
          </p:cNvCxnSpPr>
          <p:nvPr/>
        </p:nvCxnSpPr>
        <p:spPr>
          <a:xfrm>
            <a:off x="7509350" y="29591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0"/>
          <p:cNvSpPr txBox="1"/>
          <p:nvPr/>
        </p:nvSpPr>
        <p:spPr>
          <a:xfrm>
            <a:off x="6263450" y="34313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30"/>
          <p:cNvSpPr txBox="1"/>
          <p:nvPr/>
        </p:nvSpPr>
        <p:spPr>
          <a:xfrm>
            <a:off x="6263450" y="4373163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0"/>
          <p:cNvSpPr txBox="1"/>
          <p:nvPr/>
        </p:nvSpPr>
        <p:spPr>
          <a:xfrm>
            <a:off x="7682150" y="4373163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3" name="Google Shape;403;p30"/>
          <p:cNvCxnSpPr>
            <a:stCxn id="400" idx="2"/>
            <a:endCxn id="401" idx="0"/>
          </p:cNvCxnSpPr>
          <p:nvPr/>
        </p:nvCxnSpPr>
        <p:spPr>
          <a:xfrm flipH="1">
            <a:off x="6800150" y="4024438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0"/>
          <p:cNvCxnSpPr>
            <a:stCxn id="400" idx="2"/>
            <a:endCxn id="402" idx="0"/>
          </p:cNvCxnSpPr>
          <p:nvPr/>
        </p:nvCxnSpPr>
        <p:spPr>
          <a:xfrm>
            <a:off x="7509350" y="4024438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0"/>
          <p:cNvSpPr txBox="1"/>
          <p:nvPr/>
        </p:nvSpPr>
        <p:spPr>
          <a:xfrm>
            <a:off x="2053450" y="716463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5747925" y="770338"/>
            <a:ext cx="1699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tout avec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sc.wholeTextFile()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2053385" y="1972288"/>
            <a:ext cx="1373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(filtrer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si OVO)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puis 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6074325" y="1864738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extraire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6135975" y="2930038"/>
            <a:ext cx="1662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1199725" y="4032263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6776100" y="3995338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0"/>
          <p:cNvSpPr txBox="1"/>
          <p:nvPr/>
        </p:nvSpPr>
        <p:spPr>
          <a:xfrm>
            <a:off x="3850025" y="2490525"/>
            <a:ext cx="1862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persist()</a:t>
            </a:r>
            <a:endParaRPr b="1" i="1" sz="2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627675" y="0"/>
            <a:ext cx="2964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2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6027200" y="-650"/>
            <a:ext cx="2964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sol 3</a:t>
            </a:r>
            <a:endParaRPr b="1"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</a:t>
            </a:r>
            <a:r>
              <a:rPr lang="fr"/>
              <a:t> </a:t>
            </a:r>
            <a:r>
              <a:rPr lang="fr" sz="1700"/>
              <a:t>performance Avant-Après </a:t>
            </a:r>
            <a:r>
              <a:rPr b="1" i="1" lang="fr" sz="1700"/>
              <a:t>persist()</a:t>
            </a:r>
            <a:endParaRPr b="1" i="1" sz="1700"/>
          </a:p>
        </p:txBody>
      </p:sp>
      <p:graphicFrame>
        <p:nvGraphicFramePr>
          <p:cNvPr id="420" name="Google Shape;420;p31"/>
          <p:cNvGraphicFramePr/>
          <p:nvPr/>
        </p:nvGraphicFramePr>
        <p:xfrm>
          <a:off x="1222138" y="93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un persist()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10min42s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21" name="Google Shape;421;p31"/>
          <p:cNvSpPr/>
          <p:nvPr/>
        </p:nvSpPr>
        <p:spPr>
          <a:xfrm>
            <a:off x="3740500" y="1393800"/>
            <a:ext cx="3934800" cy="98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50" y="3243337"/>
            <a:ext cx="7752664" cy="5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38" y="4080300"/>
            <a:ext cx="7635350" cy="6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1"/>
          <p:cNvSpPr txBox="1"/>
          <p:nvPr/>
        </p:nvSpPr>
        <p:spPr>
          <a:xfrm>
            <a:off x="740075" y="2484975"/>
            <a:ext cx="6290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Sol2: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Job 6: </a:t>
            </a: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1,3min → 1s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Sol3:</a:t>
            </a: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Job5: </a:t>
            </a:r>
            <a:r>
              <a:rPr b="1" lang="fr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8,6 min → 1s</a:t>
            </a:r>
            <a:endParaRPr b="1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268925" y="17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Sommaire: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688025" y="265300"/>
            <a:ext cx="4916100" cy="43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Introduction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Classification d’images par ML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Calcul distribuée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Présentation du sujet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Solution technique: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Présentation de option 2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Différents programmes possibles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Optimisation: unitaire-AWS-persist()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Performance de traitement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Résultat</a:t>
            </a:r>
            <a:endParaRPr b="1"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Précision One-VS-All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fr" sz="1500"/>
              <a:t>Précision One-VS-One</a:t>
            </a:r>
            <a:endParaRPr b="1"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Conclusion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fr" sz="1700"/>
              <a:t>Question / Réponse</a:t>
            </a:r>
            <a:endParaRPr b="1"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32"/>
          <p:cNvCxnSpPr/>
          <p:nvPr/>
        </p:nvCxnSpPr>
        <p:spPr>
          <a:xfrm rot="10800000">
            <a:off x="406900" y="3121200"/>
            <a:ext cx="8523300" cy="2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30" name="Google Shape;430;p32"/>
          <p:cNvSpPr/>
          <p:nvPr/>
        </p:nvSpPr>
        <p:spPr>
          <a:xfrm>
            <a:off x="1494175" y="305963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431" name="Google Shape;431;p32"/>
          <p:cNvCxnSpPr>
            <a:stCxn id="430" idx="3"/>
            <a:endCxn id="432" idx="0"/>
          </p:cNvCxnSpPr>
          <p:nvPr/>
        </p:nvCxnSpPr>
        <p:spPr>
          <a:xfrm>
            <a:off x="2030725" y="836363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32"/>
          <p:cNvSpPr txBox="1"/>
          <p:nvPr/>
        </p:nvSpPr>
        <p:spPr>
          <a:xfrm>
            <a:off x="784825" y="1308563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3" name="Google Shape;433;p32"/>
          <p:cNvCxnSpPr>
            <a:stCxn id="432" idx="2"/>
            <a:endCxn id="434" idx="0"/>
          </p:cNvCxnSpPr>
          <p:nvPr/>
        </p:nvCxnSpPr>
        <p:spPr>
          <a:xfrm>
            <a:off x="2030725" y="1901663"/>
            <a:ext cx="0" cy="153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32"/>
          <p:cNvSpPr txBox="1"/>
          <p:nvPr/>
        </p:nvSpPr>
        <p:spPr>
          <a:xfrm>
            <a:off x="784825" y="3439163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784825" y="4380988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2203525" y="4380988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32"/>
          <p:cNvCxnSpPr>
            <a:stCxn id="434" idx="2"/>
            <a:endCxn id="435" idx="0"/>
          </p:cNvCxnSpPr>
          <p:nvPr/>
        </p:nvCxnSpPr>
        <p:spPr>
          <a:xfrm flipH="1">
            <a:off x="1321525" y="4032263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2"/>
          <p:cNvCxnSpPr>
            <a:stCxn id="434" idx="2"/>
            <a:endCxn id="436" idx="0"/>
          </p:cNvCxnSpPr>
          <p:nvPr/>
        </p:nvCxnSpPr>
        <p:spPr>
          <a:xfrm>
            <a:off x="2030725" y="4032263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2"/>
          <p:cNvSpPr/>
          <p:nvPr/>
        </p:nvSpPr>
        <p:spPr>
          <a:xfrm>
            <a:off x="6972800" y="298138"/>
            <a:ext cx="1073100" cy="530400"/>
          </a:xfrm>
          <a:prstGeom prst="flowChartMagneticDisk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</a:rPr>
              <a:t>Dataset</a:t>
            </a:r>
            <a:endParaRPr b="1">
              <a:solidFill>
                <a:srgbClr val="FFD966"/>
              </a:solidFill>
            </a:endParaRPr>
          </a:p>
        </p:txBody>
      </p:sp>
      <p:cxnSp>
        <p:nvCxnSpPr>
          <p:cNvPr id="440" name="Google Shape;440;p32"/>
          <p:cNvCxnSpPr>
            <a:stCxn id="439" idx="3"/>
            <a:endCxn id="441" idx="0"/>
          </p:cNvCxnSpPr>
          <p:nvPr/>
        </p:nvCxnSpPr>
        <p:spPr>
          <a:xfrm>
            <a:off x="7509350" y="8285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2"/>
          <p:cNvSpPr txBox="1"/>
          <p:nvPr/>
        </p:nvSpPr>
        <p:spPr>
          <a:xfrm>
            <a:off x="6263450" y="13007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(fichier, contenu)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2" name="Google Shape;442;p32"/>
          <p:cNvCxnSpPr>
            <a:stCxn id="441" idx="2"/>
            <a:endCxn id="443" idx="0"/>
          </p:cNvCxnSpPr>
          <p:nvPr/>
        </p:nvCxnSpPr>
        <p:spPr>
          <a:xfrm>
            <a:off x="7509350" y="18938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32"/>
          <p:cNvSpPr txBox="1"/>
          <p:nvPr/>
        </p:nvSpPr>
        <p:spPr>
          <a:xfrm>
            <a:off x="6263450" y="23660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tuple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(label, feature)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4" name="Google Shape;444;p32"/>
          <p:cNvCxnSpPr>
            <a:stCxn id="443" idx="2"/>
            <a:endCxn id="445" idx="0"/>
          </p:cNvCxnSpPr>
          <p:nvPr/>
        </p:nvCxnSpPr>
        <p:spPr>
          <a:xfrm>
            <a:off x="7509350" y="2959138"/>
            <a:ext cx="0" cy="47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2"/>
          <p:cNvSpPr txBox="1"/>
          <p:nvPr/>
        </p:nvSpPr>
        <p:spPr>
          <a:xfrm>
            <a:off x="6263450" y="3431338"/>
            <a:ext cx="2491800" cy="593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RDD de LabelPoint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6263450" y="4373163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Training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7682150" y="4373163"/>
            <a:ext cx="1073100" cy="4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Spark :</a:t>
            </a: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RDD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 set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8" name="Google Shape;448;p32"/>
          <p:cNvCxnSpPr>
            <a:stCxn id="445" idx="2"/>
            <a:endCxn id="446" idx="0"/>
          </p:cNvCxnSpPr>
          <p:nvPr/>
        </p:nvCxnSpPr>
        <p:spPr>
          <a:xfrm flipH="1">
            <a:off x="6800150" y="4024438"/>
            <a:ext cx="7092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2"/>
          <p:cNvCxnSpPr>
            <a:stCxn id="445" idx="2"/>
            <a:endCxn id="447" idx="0"/>
          </p:cNvCxnSpPr>
          <p:nvPr/>
        </p:nvCxnSpPr>
        <p:spPr>
          <a:xfrm>
            <a:off x="7509350" y="4024438"/>
            <a:ext cx="7095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32"/>
          <p:cNvSpPr txBox="1"/>
          <p:nvPr/>
        </p:nvSpPr>
        <p:spPr>
          <a:xfrm>
            <a:off x="2053450" y="716463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5747925" y="770338"/>
            <a:ext cx="1699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lire tout avec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sc.wholeTextFile()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2053385" y="1972288"/>
            <a:ext cx="1373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(filtrer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si OVO)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puis 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6074325" y="1864738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filtrer </a:t>
            </a:r>
            <a:r>
              <a:rPr b="1"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puis</a:t>
            </a:r>
            <a:endParaRPr b="1" sz="1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extraire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6135975" y="2930038"/>
            <a:ext cx="1662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Convertir en </a:t>
            </a: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1199725" y="4032263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6776100" y="3995338"/>
            <a:ext cx="16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randomSplit</a:t>
            </a:r>
            <a:endParaRPr b="1" sz="13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3850025" y="2490525"/>
            <a:ext cx="1862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persist()</a:t>
            </a:r>
            <a:endParaRPr b="1" i="1" sz="2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8" name="Google Shape;458;p32"/>
          <p:cNvCxnSpPr/>
          <p:nvPr/>
        </p:nvCxnSpPr>
        <p:spPr>
          <a:xfrm rot="10800000">
            <a:off x="519725" y="4309988"/>
            <a:ext cx="8523300" cy="24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59" name="Google Shape;459;p32"/>
          <p:cNvSpPr txBox="1"/>
          <p:nvPr/>
        </p:nvSpPr>
        <p:spPr>
          <a:xfrm>
            <a:off x="3838697" y="3703700"/>
            <a:ext cx="1373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persist()</a:t>
            </a:r>
            <a:endParaRPr b="1" i="1" sz="2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" name="Google Shape;464;p33"/>
          <p:cNvGraphicFramePr/>
          <p:nvPr/>
        </p:nvGraphicFramePr>
        <p:xfrm>
          <a:off x="131550" y="274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4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un persist() [Cluster]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10min42s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trois persist() </a:t>
                      </a:r>
                      <a:r>
                        <a:rPr lang="fr">
                          <a:solidFill>
                            <a:schemeClr val="lt1"/>
                          </a:solidFill>
                        </a:rPr>
                        <a:t>[Cluster]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 min8s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10min29s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un persist() [Client]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2min9s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10min14s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AWS (3mx5) all dataset avec trois persist() [Client]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1min6s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9min55s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65" name="Google Shape;465;p33"/>
          <p:cNvSpPr/>
          <p:nvPr/>
        </p:nvSpPr>
        <p:spPr>
          <a:xfrm>
            <a:off x="131550" y="3132975"/>
            <a:ext cx="6369300" cy="53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131550" y="4329425"/>
            <a:ext cx="6291300" cy="48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3"/>
          <p:cNvSpPr/>
          <p:nvPr/>
        </p:nvSpPr>
        <p:spPr>
          <a:xfrm>
            <a:off x="5020150" y="3774375"/>
            <a:ext cx="1085400" cy="103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p34"/>
          <p:cNvGraphicFramePr/>
          <p:nvPr/>
        </p:nvGraphicFramePr>
        <p:xfrm>
          <a:off x="180900" y="200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2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2min9s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1min6s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9min55s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9min45s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73" name="Google Shape;473;p34"/>
          <p:cNvSpPr/>
          <p:nvPr/>
        </p:nvSpPr>
        <p:spPr>
          <a:xfrm>
            <a:off x="180900" y="2914450"/>
            <a:ext cx="6652500" cy="11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4"/>
          <p:cNvSpPr txBox="1"/>
          <p:nvPr/>
        </p:nvSpPr>
        <p:spPr>
          <a:xfrm>
            <a:off x="2725850" y="2456175"/>
            <a:ext cx="2010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~20s de diff</a:t>
            </a:r>
            <a:endParaRPr b="1" sz="20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4"/>
          <p:cNvSpPr txBox="1"/>
          <p:nvPr>
            <p:ph type="title"/>
          </p:nvPr>
        </p:nvSpPr>
        <p:spPr>
          <a:xfrm>
            <a:off x="230250" y="2590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</a:t>
            </a:r>
            <a:r>
              <a:rPr lang="fr"/>
              <a:t> </a:t>
            </a:r>
            <a:r>
              <a:rPr lang="fr" sz="1900"/>
              <a:t>Effet du nb noeuds</a:t>
            </a:r>
            <a:endParaRPr sz="1900"/>
          </a:p>
        </p:txBody>
      </p:sp>
      <p:sp>
        <p:nvSpPr>
          <p:cNvPr id="476" name="Google Shape;476;p34"/>
          <p:cNvSpPr txBox="1"/>
          <p:nvPr/>
        </p:nvSpPr>
        <p:spPr>
          <a:xfrm>
            <a:off x="1085450" y="1085450"/>
            <a:ext cx="2948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Etape 0 du Sol 3 reste à 9,5 min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3.c) Optimisation :</a:t>
            </a:r>
            <a:r>
              <a:rPr lang="fr"/>
              <a:t> </a:t>
            </a:r>
            <a:r>
              <a:rPr lang="fr" sz="1800"/>
              <a:t>Storage level du </a:t>
            </a:r>
            <a:r>
              <a:rPr b="1" i="1" lang="fr" sz="1800"/>
              <a:t>persist()</a:t>
            </a:r>
            <a:endParaRPr b="1" i="1" sz="1800"/>
          </a:p>
        </p:txBody>
      </p:sp>
      <p:sp>
        <p:nvSpPr>
          <p:cNvPr id="482" name="Google Shape;482;p35"/>
          <p:cNvSpPr txBox="1"/>
          <p:nvPr/>
        </p:nvSpPr>
        <p:spPr>
          <a:xfrm>
            <a:off x="230250" y="716450"/>
            <a:ext cx="86835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1 persist  déploiement Client: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persist() vs p</a:t>
            </a: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ersist(StorageLevel.MEMORY_AND_DISK)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85975"/>
            <a:ext cx="8991601" cy="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9500"/>
            <a:ext cx="3742400" cy="2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475" y="2872923"/>
            <a:ext cx="4257326" cy="20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5"/>
          <p:cNvSpPr txBox="1"/>
          <p:nvPr/>
        </p:nvSpPr>
        <p:spPr>
          <a:xfrm>
            <a:off x="851050" y="2177038"/>
            <a:ext cx="1837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persist()</a:t>
            </a:r>
            <a:endParaRPr b="1" sz="26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 u="sng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2min14s</a:t>
            </a:r>
            <a:endParaRPr b="1" sz="2600" u="sng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4872138" y="2201800"/>
            <a:ext cx="41340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persist(StorageLevel.MEMORY_AND_DISK</a:t>
            </a:r>
            <a:r>
              <a:rPr b="1" lang="fr" sz="1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2600" u="sng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 u="sng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59</a:t>
            </a:r>
            <a:r>
              <a:rPr b="1" lang="fr" sz="2600" u="sng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 b="1" sz="2600" u="sng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35"/>
          <p:cNvCxnSpPr>
            <a:stCxn id="486" idx="3"/>
            <a:endCxn id="487" idx="1"/>
          </p:cNvCxnSpPr>
          <p:nvPr/>
        </p:nvCxnSpPr>
        <p:spPr>
          <a:xfrm>
            <a:off x="2688850" y="2473588"/>
            <a:ext cx="2183400" cy="24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3.d) Performance :</a:t>
            </a:r>
            <a:r>
              <a:rPr lang="fr"/>
              <a:t> </a:t>
            </a:r>
            <a:r>
              <a:rPr lang="fr" sz="1400"/>
              <a:t>Effet du nombre de split</a:t>
            </a:r>
            <a:endParaRPr sz="1400"/>
          </a:p>
        </p:txBody>
      </p:sp>
      <p:graphicFrame>
        <p:nvGraphicFramePr>
          <p:cNvPr id="494" name="Google Shape;494;p36"/>
          <p:cNvGraphicFramePr/>
          <p:nvPr/>
        </p:nvGraphicFramePr>
        <p:xfrm>
          <a:off x="160688" y="9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1434100"/>
                <a:gridCol w="1295950"/>
                <a:gridCol w="2604300"/>
                <a:gridCol w="2122500"/>
                <a:gridCol w="1365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Machine \ nb split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2unpersist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30min53s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30min2s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1h32min7s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1h30min20s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95" name="Google Shape;495;p36"/>
          <p:cNvGraphicFramePr/>
          <p:nvPr/>
        </p:nvGraphicFramePr>
        <p:xfrm>
          <a:off x="160700" y="293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1624550"/>
                <a:gridCol w="1957325"/>
                <a:gridCol w="1784700"/>
                <a:gridCol w="1669025"/>
                <a:gridCol w="1787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Machine \ nb split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2unpersist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2persist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2persist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1h32min7s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5h14min54s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11h4min45s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1h30min20s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type="title"/>
          </p:nvPr>
        </p:nvSpPr>
        <p:spPr>
          <a:xfrm>
            <a:off x="230250" y="-86325"/>
            <a:ext cx="86835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3.d) Performance: </a:t>
            </a:r>
            <a:r>
              <a:rPr lang="fr" sz="1400"/>
              <a:t>onglet storage avec </a:t>
            </a:r>
            <a:r>
              <a:rPr i="1" lang="fr" sz="1400"/>
              <a:t>unpersist()</a:t>
            </a:r>
            <a:endParaRPr i="1" sz="1400"/>
          </a:p>
        </p:txBody>
      </p:sp>
      <p:pic>
        <p:nvPicPr>
          <p:cNvPr id="501" name="Google Shape;5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475"/>
            <a:ext cx="9144001" cy="199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00" y="2522400"/>
            <a:ext cx="7540876" cy="25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type="title"/>
          </p:nvPr>
        </p:nvSpPr>
        <p:spPr>
          <a:xfrm>
            <a:off x="915125" y="1861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4</a:t>
            </a:r>
            <a:r>
              <a:rPr b="1" lang="fr"/>
              <a:t>. Résultats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/>
          <p:nvPr>
            <p:ph type="title"/>
          </p:nvPr>
        </p:nvSpPr>
        <p:spPr>
          <a:xfrm>
            <a:off x="248325" y="8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5. Conclusion:</a:t>
            </a:r>
            <a:endParaRPr b="1" u="sng"/>
          </a:p>
        </p:txBody>
      </p:sp>
      <p:sp>
        <p:nvSpPr>
          <p:cNvPr id="513" name="Google Shape;513;p39"/>
          <p:cNvSpPr txBox="1"/>
          <p:nvPr>
            <p:ph idx="1" type="body"/>
          </p:nvPr>
        </p:nvSpPr>
        <p:spPr>
          <a:xfrm>
            <a:off x="185025" y="1069325"/>
            <a:ext cx="8647200" cy="30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Application ONE-VS-ONE nécessite beaucoup de ressource:</a:t>
            </a:r>
            <a:endParaRPr sz="1600"/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fr" sz="1600"/>
              <a:t>ONE-VS-ALL : (37 fois l’apprentissage) :  ~5% du temps de calcul</a:t>
            </a:r>
            <a:endParaRPr sz="1600"/>
          </a:p>
          <a:p>
            <a:pPr indent="-330200" lvl="2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fr" sz="1600"/>
              <a:t>ONE-VS-ONE  (666 fois la  classification) : ~94%</a:t>
            </a:r>
            <a:endParaRPr sz="1600"/>
          </a:p>
          <a:p>
            <a:pPr indent="0" lvl="0" marL="137160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fr" sz="1600"/>
              <a:t>Gain de temps ont été réalisée grâce aux optimisation suivantes min : </a:t>
            </a:r>
            <a:endParaRPr sz="1600"/>
          </a:p>
          <a:p>
            <a:pPr indent="-330200" lvl="1" marL="914400" rtl="0" algn="just">
              <a:spcBef>
                <a:spcPts val="10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Persist(): peut aller jusqu’à 21% (Sol 3) 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Mode client (ajout executor) : environ 25%</a:t>
            </a:r>
            <a:endParaRPr sz="1600"/>
          </a:p>
          <a:p>
            <a:pPr indent="0" lvl="0" marL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 modèle de classification a été très précis précis avec ~ 97% de précision </a:t>
            </a:r>
            <a:endParaRPr sz="1600"/>
          </a:p>
          <a:p>
            <a:pPr indent="0" lvl="0" marL="0" rtl="0" algn="just">
              <a:spcBef>
                <a:spcPts val="1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 txBox="1"/>
          <p:nvPr>
            <p:ph type="title"/>
          </p:nvPr>
        </p:nvSpPr>
        <p:spPr>
          <a:xfrm>
            <a:off x="268925" y="2071525"/>
            <a:ext cx="85206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/>
              <a:t>Question ?</a:t>
            </a:r>
            <a:endParaRPr b="1" sz="3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Test unitaire</a:t>
            </a:r>
            <a:endParaRPr/>
          </a:p>
        </p:txBody>
      </p:sp>
      <p:graphicFrame>
        <p:nvGraphicFramePr>
          <p:cNvPr id="524" name="Google Shape;524;p41"/>
          <p:cNvGraphicFramePr/>
          <p:nvPr/>
        </p:nvGraphicFramePr>
        <p:xfrm>
          <a:off x="230250" y="7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1. Extraire (label, features)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boucle for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RDD</a:t>
                      </a:r>
                      <a:r>
                        <a:rPr b="1" lang="fr" sz="18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sc</a:t>
                      </a:r>
                      <a:r>
                        <a:rPr b="1" lang="fr" sz="19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wholeTextFiles()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2. Conversion LabelPoint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for tuple in dataset_list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dataset_rdd</a:t>
                      </a:r>
                      <a:r>
                        <a:rPr b="1" lang="fr" sz="20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map(lambda x: LabelPoint()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3.Apprentissage/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évaluation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SVMWithSGD(RDD)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precision = nb (test_label = predict) / nb_testing_set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Cluster AWS (3mx5) 81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34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(22 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40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(23 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48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(41 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915125" y="1861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fr"/>
              <a:t>Introduction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 81 dataset</a:t>
            </a:r>
            <a:endParaRPr/>
          </a:p>
        </p:txBody>
      </p:sp>
      <p:sp>
        <p:nvSpPr>
          <p:cNvPr id="530" name="Google Shape;530;p42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 local, on n’a qu’un seul executor qui fait tout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1" name="Google Shape;5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00" y="1039950"/>
            <a:ext cx="9143999" cy="346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pic>
        <p:nvPicPr>
          <p:cNvPr id="537" name="Google Shape;5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50" y="1021250"/>
            <a:ext cx="8173290" cy="41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3"/>
          <p:cNvSpPr txBox="1"/>
          <p:nvPr/>
        </p:nvSpPr>
        <p:spPr>
          <a:xfrm>
            <a:off x="666075" y="493350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solution unitaire 1 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81 dataset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25" y="76175"/>
            <a:ext cx="8767551" cy="499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49" name="Google Shape;549;p45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0" name="Google Shape;5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000" y="716450"/>
            <a:ext cx="4749000" cy="18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1424900"/>
            <a:ext cx="3441350" cy="16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950" y="3267125"/>
            <a:ext cx="6062950" cy="1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6825"/>
            <a:ext cx="8839201" cy="162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65" name="Google Shape;565;p47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6" name="Google Shape;5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875"/>
            <a:ext cx="8839200" cy="131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06657"/>
            <a:ext cx="8839200" cy="127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33031"/>
            <a:ext cx="8839200" cy="8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74" name="Google Shape;574;p48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25"/>
            <a:ext cx="8839200" cy="348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81" name="Google Shape;581;p49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2" name="Google Shape;5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177200"/>
            <a:ext cx="8374535" cy="35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88" name="Google Shape;588;p50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550" y="653725"/>
            <a:ext cx="6286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525" y="3832250"/>
            <a:ext cx="6767534" cy="11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596" name="Google Shape;596;p51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7" name="Google Shape;5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0" y="776025"/>
            <a:ext cx="9068999" cy="443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34700" y="70750"/>
            <a:ext cx="89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1.a) Classification d’images par ML:</a:t>
            </a:r>
            <a:r>
              <a:rPr lang="fr"/>
              <a:t> </a:t>
            </a:r>
            <a:r>
              <a:rPr lang="fr" sz="1700"/>
              <a:t>pb classification </a:t>
            </a:r>
            <a:r>
              <a:rPr lang="fr" sz="1700"/>
              <a:t> supervisé</a:t>
            </a:r>
            <a:r>
              <a:rPr lang="fr" sz="1700"/>
              <a:t>e</a:t>
            </a:r>
            <a:endParaRPr sz="17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38325" y="643450"/>
            <a:ext cx="43140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1300"/>
              <a:t>SVM (Support Vector Machine)</a:t>
            </a:r>
            <a:r>
              <a:rPr lang="fr" sz="1300"/>
              <a:t> sont des algorithmes de </a:t>
            </a:r>
            <a:r>
              <a:rPr b="1" lang="fr" sz="1300"/>
              <a:t>classification</a:t>
            </a:r>
            <a:r>
              <a:rPr lang="fr" sz="1300"/>
              <a:t> qui consiste à construire une bande séparatrice de largeur maximale.</a:t>
            </a:r>
            <a:endParaRPr sz="1300"/>
          </a:p>
        </p:txBody>
      </p:sp>
      <p:cxnSp>
        <p:nvCxnSpPr>
          <p:cNvPr id="154" name="Google Shape;154;p16"/>
          <p:cNvCxnSpPr/>
          <p:nvPr/>
        </p:nvCxnSpPr>
        <p:spPr>
          <a:xfrm>
            <a:off x="4585788" y="1100700"/>
            <a:ext cx="10800" cy="35394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2948800"/>
            <a:ext cx="2582075" cy="21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2032525" y="1507650"/>
            <a:ext cx="1405800" cy="459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Classification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Binaire</a:t>
            </a:r>
            <a:r>
              <a:rPr b="1" lang="fr" sz="1100"/>
              <a:t> SVM</a:t>
            </a:r>
            <a:endParaRPr b="1" sz="1100"/>
          </a:p>
        </p:txBody>
      </p:sp>
      <p:sp>
        <p:nvSpPr>
          <p:cNvPr id="157" name="Google Shape;157;p16"/>
          <p:cNvSpPr txBox="1"/>
          <p:nvPr/>
        </p:nvSpPr>
        <p:spPr>
          <a:xfrm>
            <a:off x="276825" y="4538925"/>
            <a:ext cx="1557000" cy="51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Multi-classification:</a:t>
            </a:r>
            <a:endParaRPr b="1"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CC4125"/>
                </a:solidFill>
              </a:rPr>
              <a:t>OVA</a:t>
            </a:r>
            <a:r>
              <a:rPr b="1" lang="fr" sz="1100"/>
              <a:t> et OVO</a:t>
            </a:r>
            <a:endParaRPr b="1" sz="11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29" y="1475650"/>
            <a:ext cx="1833998" cy="13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6393475" y="1697038"/>
            <a:ext cx="967800" cy="87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(x1, y1)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(x2, y2)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(x3, y3)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……....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0" name="Google Shape;160;p16"/>
          <p:cNvCxnSpPr>
            <a:stCxn id="159" idx="2"/>
            <a:endCxn id="161" idx="0"/>
          </p:cNvCxnSpPr>
          <p:nvPr/>
        </p:nvCxnSpPr>
        <p:spPr>
          <a:xfrm>
            <a:off x="6877375" y="2573938"/>
            <a:ext cx="0" cy="36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6"/>
          <p:cNvSpPr/>
          <p:nvPr/>
        </p:nvSpPr>
        <p:spPr>
          <a:xfrm>
            <a:off x="6259825" y="2936925"/>
            <a:ext cx="1235100" cy="6309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f(x)</a:t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5141125" y="3798275"/>
            <a:ext cx="1118700" cy="34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xi, , xj,..xn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7547225" y="3798275"/>
            <a:ext cx="1118700" cy="3468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yi, , yj,..yn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4" name="Google Shape;164;p16"/>
          <p:cNvCxnSpPr>
            <a:stCxn id="162" idx="0"/>
            <a:endCxn id="163" idx="0"/>
          </p:cNvCxnSpPr>
          <p:nvPr/>
        </p:nvCxnSpPr>
        <p:spPr>
          <a:xfrm flipH="1" rot="-5400000">
            <a:off x="6903175" y="2595575"/>
            <a:ext cx="600" cy="2406000"/>
          </a:xfrm>
          <a:prstGeom prst="curvedConnector3">
            <a:avLst>
              <a:gd fmla="val -39687500" name="adj1"/>
            </a:avLst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6"/>
          <p:cNvSpPr txBox="1"/>
          <p:nvPr/>
        </p:nvSpPr>
        <p:spPr>
          <a:xfrm>
            <a:off x="7587875" y="3295963"/>
            <a:ext cx="10374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1155CC"/>
                </a:solidFill>
              </a:rPr>
              <a:t>Prédiction</a:t>
            </a:r>
            <a:endParaRPr b="1" sz="1300">
              <a:solidFill>
                <a:srgbClr val="1155CC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877375" y="2546950"/>
            <a:ext cx="14970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Apprentissage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03" name="Google Shape;603;p52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4" name="Google Shape;6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502" y="0"/>
            <a:ext cx="18442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46663"/>
            <a:ext cx="2687192" cy="36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192" y="1146675"/>
            <a:ext cx="23526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6267" y="1349875"/>
            <a:ext cx="1650835" cy="256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4" name="Google Shape;6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5" y="1140200"/>
            <a:ext cx="8695775" cy="36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20" name="Google Shape;620;p54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197475"/>
            <a:ext cx="8839199" cy="250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4725"/>
            <a:ext cx="2683408" cy="36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033" y="1473225"/>
            <a:ext cx="371475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333" y="223675"/>
            <a:ext cx="2317417" cy="234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02" y="395525"/>
            <a:ext cx="18442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37" name="Google Shape;637;p56"/>
          <p:cNvSpPr txBox="1"/>
          <p:nvPr/>
        </p:nvSpPr>
        <p:spPr>
          <a:xfrm>
            <a:off x="190288" y="505700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925" y="2188625"/>
            <a:ext cx="3025225" cy="2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800" y="283700"/>
            <a:ext cx="3025225" cy="28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450" y="1801300"/>
            <a:ext cx="2501400" cy="334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43425"/>
            <a:ext cx="2561175" cy="43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47" name="Google Shape;647;p57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8" name="Google Shape;6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7475"/>
            <a:ext cx="8839200" cy="103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34794"/>
            <a:ext cx="8839199" cy="173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55" name="Google Shape;655;p58"/>
          <p:cNvSpPr txBox="1"/>
          <p:nvPr/>
        </p:nvSpPr>
        <p:spPr>
          <a:xfrm>
            <a:off x="98675" y="579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6" name="Google Shape;65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63" y="494638"/>
            <a:ext cx="62960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50" y="3600413"/>
            <a:ext cx="7882983" cy="132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63" name="Google Shape;663;p59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4" name="Google Shape;6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334556"/>
            <a:ext cx="8913749" cy="447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70" name="Google Shape;670;p60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1" name="Google Shape;6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25" y="967525"/>
            <a:ext cx="6715251" cy="40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77" name="Google Shape;677;p61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8850"/>
            <a:ext cx="8839200" cy="249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681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1.b) Calcul distribuée:</a:t>
            </a:r>
            <a:r>
              <a:rPr lang="fr"/>
              <a:t> Introduction de Spark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168150" y="634350"/>
            <a:ext cx="88077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fr" sz="1500"/>
              <a:t>Dataset -&gt; big: 1 machine insuffisante --</a:t>
            </a:r>
            <a:r>
              <a:rPr lang="fr" sz="1500"/>
              <a:t>&gt;découper en sous-programme</a:t>
            </a:r>
            <a:r>
              <a:rPr lang="fr" sz="1500"/>
              <a:t> et distribution les calculs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fr" sz="1500"/>
              <a:t>Framework Spark : plus optimisé que Hadoop pour les calculs en parallèle:</a:t>
            </a:r>
            <a:endParaRPr sz="1500"/>
          </a:p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fr" sz="1500"/>
              <a:t>Données </a:t>
            </a:r>
            <a:r>
              <a:rPr lang="fr" sz="1500"/>
              <a:t>écrites et exécutées</a:t>
            </a:r>
            <a:r>
              <a:rPr lang="fr" sz="1500"/>
              <a:t> en RAM</a:t>
            </a:r>
            <a:endParaRPr sz="1500"/>
          </a:p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fr" sz="1500"/>
              <a:t>intégration: </a:t>
            </a:r>
            <a:endParaRPr sz="1500"/>
          </a:p>
          <a:p>
            <a:pPr indent="-323850" lvl="1" marL="18288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fr" sz="1500" u="sng"/>
              <a:t>Cluster Manager:</a:t>
            </a:r>
            <a:r>
              <a:rPr lang="fr" sz="1500"/>
              <a:t> Zookeeper, Mesos, </a:t>
            </a:r>
            <a:r>
              <a:rPr lang="fr" sz="1500"/>
              <a:t>YARN </a:t>
            </a:r>
            <a:endParaRPr sz="1500"/>
          </a:p>
          <a:p>
            <a:pPr indent="-323850" lvl="1" marL="18288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fr" sz="1500" u="sng"/>
              <a:t>Système de fichier:</a:t>
            </a:r>
            <a:r>
              <a:rPr lang="fr" sz="1500"/>
              <a:t> HDFS, S3, fichier local, bases NoSQL…</a:t>
            </a:r>
            <a:endParaRPr sz="1500"/>
          </a:p>
          <a:p>
            <a:pPr indent="-323850" lvl="2" marL="22860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fr" sz="1500"/>
              <a:t>YARN utilisé pour déployer les calculs sur  EMR et S3 le FS de AWS..</a:t>
            </a:r>
            <a:endParaRPr sz="1500"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825" y="3016375"/>
            <a:ext cx="4094675" cy="1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5" y="2626375"/>
            <a:ext cx="4260746" cy="24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3416675" y="3901650"/>
            <a:ext cx="629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Lato"/>
                <a:ea typeface="Lato"/>
                <a:cs typeface="Lato"/>
                <a:sym typeface="Lato"/>
              </a:rPr>
              <a:t>Action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047525" y="3901650"/>
            <a:ext cx="1171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Lato"/>
                <a:ea typeface="Lato"/>
                <a:cs typeface="Lato"/>
                <a:sym typeface="Lato"/>
              </a:rPr>
              <a:t>Transformation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1606100" y="3963300"/>
            <a:ext cx="629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Lato"/>
                <a:ea typeface="Lato"/>
                <a:cs typeface="Lato"/>
                <a:sym typeface="Lato"/>
              </a:rPr>
              <a:t>DAG: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" name="Google Shape;178;p17"/>
          <p:cNvCxnSpPr>
            <a:stCxn id="175" idx="2"/>
          </p:cNvCxnSpPr>
          <p:nvPr/>
        </p:nvCxnSpPr>
        <p:spPr>
          <a:xfrm flipH="1">
            <a:off x="3712625" y="4308750"/>
            <a:ext cx="18600" cy="353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7"/>
          <p:cNvCxnSpPr>
            <a:stCxn id="176" idx="2"/>
          </p:cNvCxnSpPr>
          <p:nvPr/>
        </p:nvCxnSpPr>
        <p:spPr>
          <a:xfrm>
            <a:off x="2633425" y="4308750"/>
            <a:ext cx="80100" cy="242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7"/>
          <p:cNvCxnSpPr>
            <a:stCxn id="176" idx="2"/>
          </p:cNvCxnSpPr>
          <p:nvPr/>
        </p:nvCxnSpPr>
        <p:spPr>
          <a:xfrm flipH="1">
            <a:off x="838825" y="4308750"/>
            <a:ext cx="1794600" cy="2304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7"/>
          <p:cNvCxnSpPr>
            <a:stCxn id="176" idx="2"/>
          </p:cNvCxnSpPr>
          <p:nvPr/>
        </p:nvCxnSpPr>
        <p:spPr>
          <a:xfrm flipH="1">
            <a:off x="1850125" y="4308750"/>
            <a:ext cx="783300" cy="3045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84" name="Google Shape;684;p62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5" name="Google Shape;6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0" y="1214200"/>
            <a:ext cx="2669884" cy="3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034" y="1284650"/>
            <a:ext cx="2152858" cy="3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92" y="1312875"/>
            <a:ext cx="2157619" cy="36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693" name="Google Shape;693;p63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2875"/>
            <a:ext cx="3237765" cy="3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565" y="1312875"/>
            <a:ext cx="3209808" cy="3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01" name="Google Shape;701;p64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2" name="Google Shape;7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5" y="1297000"/>
            <a:ext cx="8839199" cy="12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2946150"/>
            <a:ext cx="80391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09" name="Google Shape;709;p65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0" name="Google Shape;7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4450"/>
            <a:ext cx="9144001" cy="3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16" name="Google Shape;716;p66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7" name="Google Shape;7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75" y="1160475"/>
            <a:ext cx="2776166" cy="36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950" y="98675"/>
            <a:ext cx="1563225" cy="49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295" y="1312875"/>
            <a:ext cx="1961254" cy="347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141" y="1198838"/>
            <a:ext cx="1928755" cy="360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26" name="Google Shape;726;p67"/>
          <p:cNvSpPr txBox="1"/>
          <p:nvPr/>
        </p:nvSpPr>
        <p:spPr>
          <a:xfrm>
            <a:off x="3064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déploiement mode Client 5 noeuds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7" name="Google Shape;7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3" y="555025"/>
            <a:ext cx="9038874" cy="451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33" name="Google Shape;733;p6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1  persist  déploiement Client avec 5 noeuds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4" name="Google Shape;7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8125"/>
            <a:ext cx="8839200" cy="271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40" name="Google Shape;740;p69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1  persist  déploiement Client avec 5 noeuds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1" name="Google Shape;7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25" y="1197475"/>
            <a:ext cx="8937150" cy="38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513" y="123350"/>
            <a:ext cx="218122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48" name="Google Shape;748;p70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3  persist 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9" name="Google Shape;7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900" y="239750"/>
            <a:ext cx="3840545" cy="3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48" y="-73000"/>
            <a:ext cx="1811125" cy="3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8562" y="1246827"/>
            <a:ext cx="9144001" cy="424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57" name="Google Shape;757;p71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3  persist 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8" name="Google Shape;7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1125"/>
            <a:ext cx="7396326" cy="41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915125" y="1861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2. Présentation du sujet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64" name="Google Shape;764;p72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362200"/>
            <a:ext cx="8289626" cy="357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400" y="219075"/>
            <a:ext cx="33718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72" name="Google Shape;772;p73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3" name="Google Shape;7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0" y="1148125"/>
            <a:ext cx="7837008" cy="3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79" name="Google Shape;779;p74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" y="1283800"/>
            <a:ext cx="7780646" cy="3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264" y="826600"/>
            <a:ext cx="4288009" cy="41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87" name="Google Shape;787;p75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8" name="Google Shape;7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148125"/>
            <a:ext cx="7875300" cy="40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67800"/>
            <a:ext cx="4401576" cy="36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795" name="Google Shape;795;p76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 déploiement Client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5" y="1061800"/>
            <a:ext cx="8499922" cy="36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724" y="123350"/>
            <a:ext cx="2815276" cy="42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229" y="1254425"/>
            <a:ext cx="3723295" cy="42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04" name="Google Shape;804;p7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5" name="Google Shape;8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275" y="934925"/>
            <a:ext cx="63055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25" y="4031150"/>
            <a:ext cx="6510749" cy="11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12" name="Google Shape;812;p7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00" y="1066175"/>
            <a:ext cx="5458479" cy="3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19" name="Google Shape;819;p79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0" name="Google Shape;8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905800"/>
            <a:ext cx="8486746" cy="40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26" name="Google Shape;826;p80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7" name="Google Shape;8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700" y="716450"/>
            <a:ext cx="5357300" cy="26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3639375"/>
            <a:ext cx="80295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34" name="Google Shape;834;p81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5" name="Google Shape;8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500"/>
            <a:ext cx="8683501" cy="387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225350" y="10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2. Problème à résoudre:</a:t>
            </a:r>
            <a:endParaRPr b="1" u="sng"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311700" y="771775"/>
            <a:ext cx="7458900" cy="4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Application qui apprend les images de différents classes de chiens de Chat</a:t>
            </a:r>
            <a:r>
              <a:rPr lang="fr" sz="1500"/>
              <a:t>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Application prédira</a:t>
            </a:r>
            <a:r>
              <a:rPr lang="fr" sz="1500"/>
              <a:t> à quelle catégorie appartient une image en entrée 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 sz="1300"/>
              <a:t>Problème de classification ==&gt;</a:t>
            </a:r>
            <a:r>
              <a:rPr lang="fr" sz="1300"/>
              <a:t>Modèle</a:t>
            </a:r>
            <a:r>
              <a:rPr lang="fr" sz="1300"/>
              <a:t> SVM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 sz="1300"/>
              <a:t>Évaluer</a:t>
            </a:r>
            <a:r>
              <a:rPr lang="fr" sz="1300"/>
              <a:t> la précision du modèle </a:t>
            </a:r>
            <a:r>
              <a:rPr lang="fr" sz="1300"/>
              <a:t>==&gt;</a:t>
            </a:r>
            <a:r>
              <a:rPr lang="fr" sz="1300"/>
              <a:t> Dataset = Testing set + Training set 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/>
              <a:t>Exemple: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On dispose d’un dataset de 7390 images de 37 </a:t>
            </a:r>
            <a:r>
              <a:rPr lang="fr" sz="1500"/>
              <a:t>différentes</a:t>
            </a:r>
            <a:r>
              <a:rPr lang="fr" sz="1500"/>
              <a:t> classes de pets: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 sz="1300"/>
              <a:t>200 images par classes == &gt;  Pb </a:t>
            </a:r>
            <a:r>
              <a:rPr lang="fr" sz="1300"/>
              <a:t>Multi Classification</a:t>
            </a:r>
            <a:r>
              <a:rPr lang="fr" sz="1300"/>
              <a:t> : OVO ou OVA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fr" sz="1300"/>
              <a:t>Chaque images étiquetées de sa catégorie </a:t>
            </a:r>
            <a:r>
              <a:rPr lang="fr" sz="1300"/>
              <a:t>--&gt;</a:t>
            </a:r>
            <a:r>
              <a:rPr lang="fr" sz="1300"/>
              <a:t>  Apprentissage supervisée</a:t>
            </a:r>
            <a:endParaRPr/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50" y="1981200"/>
            <a:ext cx="2324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4051175" y="2325750"/>
            <a:ext cx="2812200" cy="492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Trouver la fonction </a:t>
            </a:r>
            <a:r>
              <a:rPr b="1" lang="fr" sz="2600"/>
              <a:t> f</a:t>
            </a:r>
            <a:endParaRPr b="1" sz="2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2" name="Google Shape;8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" y="1029150"/>
            <a:ext cx="8839201" cy="88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0" y="2066853"/>
            <a:ext cx="8839199" cy="137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99065"/>
            <a:ext cx="8839201" cy="104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83"/>
          <p:cNvGraphicFramePr/>
          <p:nvPr/>
        </p:nvGraphicFramePr>
        <p:xfrm>
          <a:off x="180900" y="-3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2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AWS (3mx5) 81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22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23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41 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 AWS (3mx5) all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5min39s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45min57s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[Cluster]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 min8s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(2,9 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10min29s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2min9s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(2,3min)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(3mx5)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1min6s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(1,2min)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9min55s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un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44s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10min10s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42s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9min45s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</a:rPr>
                        <a:t>AWS (5mx5) all dataset avec trois persist() [Client]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1min9s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FFFF"/>
                          </a:solidFill>
                        </a:rPr>
                        <a:t>10min37s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3.b) Optimisation : Test unitaire</a:t>
            </a:r>
            <a:endParaRPr/>
          </a:p>
        </p:txBody>
      </p:sp>
      <p:graphicFrame>
        <p:nvGraphicFramePr>
          <p:cNvPr id="855" name="Google Shape;855;p84"/>
          <p:cNvGraphicFramePr/>
          <p:nvPr/>
        </p:nvGraphicFramePr>
        <p:xfrm>
          <a:off x="230250" y="716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2347850"/>
                <a:gridCol w="2064150"/>
                <a:gridCol w="2088800"/>
                <a:gridCol w="21326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 1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 2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FFFF"/>
                          </a:solidFill>
                        </a:rPr>
                        <a:t>Solution 3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74EA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1. Extraire (label, features)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boucle for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open() in RDD</a:t>
                      </a:r>
                      <a:r>
                        <a:rPr b="1" lang="fr" sz="18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sc</a:t>
                      </a:r>
                      <a:r>
                        <a:rPr b="1" lang="fr" sz="19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wholeTextFiles()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2. Conversion LabelPoint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for tuple in dataset_list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dataset_rdd</a:t>
                      </a:r>
                      <a:r>
                        <a:rPr b="1" lang="fr" sz="2000">
                          <a:solidFill>
                            <a:srgbClr val="FFFFFF"/>
                          </a:solidFill>
                        </a:rPr>
                        <a:t>.</a:t>
                      </a:r>
                      <a:r>
                        <a:rPr lang="fr">
                          <a:solidFill>
                            <a:srgbClr val="FFFFFF"/>
                          </a:solidFill>
                        </a:rPr>
                        <a:t>map(lambda x: LabelPoint()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3.Apprentissage/évaluation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SVMWithSGD(RDD)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precision = nb (test_label = predict) / nb_testing_set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(81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14,703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25,263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41,501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Local (7390 dataset)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java.lang.OutOfMemoryError: Java heap space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59,02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Cluster AWS (3mx5) 81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22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23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41 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Cluster AWS (3mx5) all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Failed: out of memory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5min39s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45min57s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61" name="Google Shape;861;p85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625" y="653725"/>
            <a:ext cx="48577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68" name="Google Shape;868;p86"/>
          <p:cNvSpPr txBox="1"/>
          <p:nvPr/>
        </p:nvSpPr>
        <p:spPr>
          <a:xfrm>
            <a:off x="230250" y="604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9" name="Google Shape;8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675" y="1923325"/>
            <a:ext cx="2248400" cy="30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75" y="604375"/>
            <a:ext cx="1600700" cy="446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5" y="1090775"/>
            <a:ext cx="5100311" cy="40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77" name="Google Shape;877;p87"/>
          <p:cNvSpPr txBox="1"/>
          <p:nvPr/>
        </p:nvSpPr>
        <p:spPr>
          <a:xfrm>
            <a:off x="703075" y="6537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8" name="Google Shape;8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75" y="1402525"/>
            <a:ext cx="5003425" cy="34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675" y="1739175"/>
            <a:ext cx="2266925" cy="30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475" y="98675"/>
            <a:ext cx="1563225" cy="49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86" name="Google Shape;886;p8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7" name="Google Shape;88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" y="881150"/>
            <a:ext cx="4734466" cy="42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592" y="123350"/>
            <a:ext cx="2352675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955" y="2426750"/>
            <a:ext cx="1650835" cy="256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895" name="Google Shape;895;p89"/>
          <p:cNvSpPr txBox="1"/>
          <p:nvPr/>
        </p:nvSpPr>
        <p:spPr>
          <a:xfrm>
            <a:off x="715425" y="56737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 sol 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6" name="Google Shape;89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0" y="942850"/>
            <a:ext cx="4617249" cy="42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866" y="123338"/>
            <a:ext cx="1928755" cy="360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620" y="1552050"/>
            <a:ext cx="1961254" cy="347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04" name="Google Shape;904;p90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5" name="Google Shape;90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0" y="918150"/>
            <a:ext cx="4736526" cy="41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50" y="1652825"/>
            <a:ext cx="1840975" cy="34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966" y="1692025"/>
            <a:ext cx="1785759" cy="33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13" name="Google Shape;913;p91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175"/>
            <a:ext cx="5378044" cy="397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263" y="2083100"/>
            <a:ext cx="1977925" cy="28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3200" y="258326"/>
            <a:ext cx="1509900" cy="462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0" y="6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2. Problème à résoudre:</a:t>
            </a:r>
            <a:endParaRPr b="1" u="sng"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50" y="278708"/>
            <a:ext cx="4415099" cy="4864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/>
        </p:nvSpPr>
        <p:spPr>
          <a:xfrm>
            <a:off x="2240750" y="572700"/>
            <a:ext cx="242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Présentation du dataset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(755 Mo)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1700"/>
            <a:ext cx="4572001" cy="208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39720"/>
            <a:ext cx="4668050" cy="12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22" name="Google Shape;922;p92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3" name="Google Shape;9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25" y="930500"/>
            <a:ext cx="5359800" cy="40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250" y="1866900"/>
            <a:ext cx="2058575" cy="31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3550" y="129512"/>
            <a:ext cx="1429450" cy="48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9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31" name="Google Shape;931;p93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2" name="Google Shape;93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8425"/>
            <a:ext cx="4608725" cy="38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7688" y="352175"/>
            <a:ext cx="2124075" cy="4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575" y="885500"/>
            <a:ext cx="1807673" cy="3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40" name="Google Shape;940;p94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3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persist 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1" name="Google Shape;9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8125"/>
            <a:ext cx="9144001" cy="165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31196"/>
            <a:ext cx="8839201" cy="162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48" name="Google Shape;948;p95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sol 2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avec 3  persist  déploiement Client avec 5 noeuds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9" name="Google Shape;94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0" y="936151"/>
            <a:ext cx="6446551" cy="41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55" name="Google Shape;955;p96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56" name="Google Shape;956;p96"/>
          <p:cNvGraphicFramePr/>
          <p:nvPr/>
        </p:nvGraphicFramePr>
        <p:xfrm>
          <a:off x="58225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{B583CF8A-237D-4008-B270-95970481CC7F}</a:tableStyleId>
              </a:tblPr>
              <a:tblGrid>
                <a:gridCol w="1239350"/>
                <a:gridCol w="1119975"/>
                <a:gridCol w="1419200"/>
                <a:gridCol w="1493200"/>
                <a:gridCol w="1361525"/>
                <a:gridCol w="1273275"/>
                <a:gridCol w="1121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Machine \ nb split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2unpersist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unpersist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(3 memorypersist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 unpersist 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30min53s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30min2s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29min50s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1h32min7s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5h14min54s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11h4min45s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5 mx5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1h30min20s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62" name="Google Shape;962;p9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toute l’application sol 2 avec 2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975" y="957750"/>
            <a:ext cx="5264799" cy="27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3909575"/>
            <a:ext cx="7221774" cy="11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70" name="Google Shape;970;p9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toute l’application sol 2 avec 2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1" name="Google Shape;97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5" y="1148125"/>
            <a:ext cx="5005676" cy="36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351" y="716450"/>
            <a:ext cx="3076723" cy="297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1627675"/>
            <a:ext cx="3533150" cy="3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79" name="Google Shape;979;p99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toute l’application sol 2 avec 2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0" name="Google Shape;9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8" y="978825"/>
            <a:ext cx="8842124" cy="416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86" name="Google Shape;986;p100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7" name="Google Shape;9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125"/>
            <a:ext cx="8839199" cy="320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993" name="Google Shape;993;p101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4" name="Google Shape;9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25" y="967475"/>
            <a:ext cx="8145952" cy="41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915125" y="1861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</a:t>
            </a:r>
            <a:r>
              <a:rPr b="1" lang="fr"/>
              <a:t>. Solutions techniques</a:t>
            </a:r>
            <a:endParaRPr b="1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2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00" name="Google Shape;1000;p102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1" name="Google Shape;100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950" y="890950"/>
            <a:ext cx="5680875" cy="29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50" y="3808625"/>
            <a:ext cx="82105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3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08" name="Google Shape;1008;p103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9" name="Google Shape;10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1575700"/>
            <a:ext cx="8839200" cy="294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4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15" name="Google Shape;1015;p104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6" name="Google Shape;10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961850"/>
            <a:ext cx="8329951" cy="39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05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22" name="Google Shape;1022;p105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3" name="Google Shape;102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5" y="997150"/>
            <a:ext cx="7876825" cy="38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06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29" name="Google Shape;1029;p106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0" name="Google Shape;103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75" y="1042300"/>
            <a:ext cx="7414751" cy="40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7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36" name="Google Shape;1036;p107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toute l’application sol 2 avec 2 split 3mx5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7" name="Google Shape;10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825"/>
            <a:ext cx="8839202" cy="168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4172"/>
            <a:ext cx="8839198" cy="1160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8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44" name="Google Shape;1044;p108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5" name="Google Shape;104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50" y="1029150"/>
            <a:ext cx="7725995" cy="3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9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51" name="Google Shape;1051;p109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2" name="Google Shape;10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50" y="955175"/>
            <a:ext cx="7227849" cy="36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10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58" name="Google Shape;1058;p110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9" name="Google Shape;10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3" y="1148125"/>
            <a:ext cx="7926275" cy="36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00" y="-12"/>
            <a:ext cx="243840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1"/>
          <p:cNvSpPr txBox="1"/>
          <p:nvPr>
            <p:ph type="title"/>
          </p:nvPr>
        </p:nvSpPr>
        <p:spPr>
          <a:xfrm>
            <a:off x="230250" y="123350"/>
            <a:ext cx="86835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3.a) Présentation du programme: analyse</a:t>
            </a:r>
            <a:endParaRPr/>
          </a:p>
        </p:txBody>
      </p:sp>
      <p:sp>
        <p:nvSpPr>
          <p:cNvPr id="1066" name="Google Shape;1066;p111"/>
          <p:cNvSpPr txBox="1"/>
          <p:nvPr/>
        </p:nvSpPr>
        <p:spPr>
          <a:xfrm>
            <a:off x="230250" y="555025"/>
            <a:ext cx="7585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Déploiement sur AWS: </a:t>
            </a: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toute l’application (mode client)sol 2 avec 2 split 5mx5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7" name="Google Shape;106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5" y="1148125"/>
            <a:ext cx="6358460" cy="3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310" y="67075"/>
            <a:ext cx="1909702" cy="3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425" y="412363"/>
            <a:ext cx="2476500" cy="46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671" y="-422125"/>
            <a:ext cx="3926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